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Lst>
  <p:sldSz cy="5143500" cx="9144000"/>
  <p:notesSz cx="6858000" cy="9144000"/>
  <p:embeddedFontLst>
    <p:embeddedFont>
      <p:font typeface="Roboto"/>
      <p:regular r:id="rId69"/>
      <p:bold r:id="rId70"/>
      <p:italic r:id="rId71"/>
      <p:boldItalic r:id="rId72"/>
    </p:embeddedFont>
    <p:embeddedFont>
      <p:font typeface="Nunito"/>
      <p:regular r:id="rId73"/>
      <p:bold r:id="rId74"/>
      <p:italic r:id="rId75"/>
      <p:boldItalic r:id="rId76"/>
    </p:embeddedFont>
    <p:embeddedFont>
      <p:font typeface="Lato"/>
      <p:regular r:id="rId77"/>
      <p:bold r:id="rId78"/>
      <p:italic r:id="rId79"/>
      <p:boldItalic r:id="rId80"/>
    </p:embeddedFont>
    <p:embeddedFont>
      <p:font typeface="Maven Pro"/>
      <p:regular r:id="rId81"/>
      <p:bold r:id="rId8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712A25F6-365B-4CE5-B9C8-0CC15657493F}">
  <a:tblStyle styleId="{712A25F6-365B-4CE5-B9C8-0CC15657493F}"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80" Type="http://schemas.openxmlformats.org/officeDocument/2006/relationships/font" Target="fonts/Lato-boldItalic.fntdata"/><Relationship Id="rId82" Type="http://schemas.openxmlformats.org/officeDocument/2006/relationships/font" Target="fonts/MavenPro-bold.fntdata"/><Relationship Id="rId81" Type="http://schemas.openxmlformats.org/officeDocument/2006/relationships/font" Target="fonts/MavenPro-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font" Target="fonts/Nunito-regular.fntdata"/><Relationship Id="rId72" Type="http://schemas.openxmlformats.org/officeDocument/2006/relationships/font" Target="fonts/Roboto-boldItalic.fntdata"/><Relationship Id="rId31" Type="http://schemas.openxmlformats.org/officeDocument/2006/relationships/slide" Target="slides/slide25.xml"/><Relationship Id="rId75" Type="http://schemas.openxmlformats.org/officeDocument/2006/relationships/font" Target="fonts/Nunito-italic.fntdata"/><Relationship Id="rId30" Type="http://schemas.openxmlformats.org/officeDocument/2006/relationships/slide" Target="slides/slide24.xml"/><Relationship Id="rId74" Type="http://schemas.openxmlformats.org/officeDocument/2006/relationships/font" Target="fonts/Nunito-bold.fntdata"/><Relationship Id="rId33" Type="http://schemas.openxmlformats.org/officeDocument/2006/relationships/slide" Target="slides/slide27.xml"/><Relationship Id="rId77" Type="http://schemas.openxmlformats.org/officeDocument/2006/relationships/font" Target="fonts/Lato-regular.fntdata"/><Relationship Id="rId32" Type="http://schemas.openxmlformats.org/officeDocument/2006/relationships/slide" Target="slides/slide26.xml"/><Relationship Id="rId76" Type="http://schemas.openxmlformats.org/officeDocument/2006/relationships/font" Target="fonts/Nunito-boldItalic.fntdata"/><Relationship Id="rId35" Type="http://schemas.openxmlformats.org/officeDocument/2006/relationships/slide" Target="slides/slide29.xml"/><Relationship Id="rId79" Type="http://schemas.openxmlformats.org/officeDocument/2006/relationships/font" Target="fonts/Lato-italic.fntdata"/><Relationship Id="rId34" Type="http://schemas.openxmlformats.org/officeDocument/2006/relationships/slide" Target="slides/slide28.xml"/><Relationship Id="rId78" Type="http://schemas.openxmlformats.org/officeDocument/2006/relationships/font" Target="fonts/Lato-bold.fntdata"/><Relationship Id="rId71" Type="http://schemas.openxmlformats.org/officeDocument/2006/relationships/font" Target="fonts/Roboto-italic.fntdata"/><Relationship Id="rId70" Type="http://schemas.openxmlformats.org/officeDocument/2006/relationships/font" Target="fonts/Roboto-bold.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slide" Target="slides/slide58.xml"/><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slide" Target="slides/slide60.xml"/><Relationship Id="rId21" Type="http://schemas.openxmlformats.org/officeDocument/2006/relationships/slide" Target="slides/slide15.xml"/><Relationship Id="rId65" Type="http://schemas.openxmlformats.org/officeDocument/2006/relationships/slide" Target="slides/slide59.xml"/><Relationship Id="rId24" Type="http://schemas.openxmlformats.org/officeDocument/2006/relationships/slide" Target="slides/slide18.xml"/><Relationship Id="rId68" Type="http://schemas.openxmlformats.org/officeDocument/2006/relationships/slide" Target="slides/slide62.xml"/><Relationship Id="rId23" Type="http://schemas.openxmlformats.org/officeDocument/2006/relationships/slide" Target="slides/slide17.xml"/><Relationship Id="rId67" Type="http://schemas.openxmlformats.org/officeDocument/2006/relationships/slide" Target="slides/slide61.xml"/><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Roboto-regular.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21b714051ba_0_13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21b714051ba_0_13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21b714051ba_0_13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21b714051ba_0_13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21b714051ba_0_13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21b714051ba_0_13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21b714051ba_0_13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21b714051ba_0_13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1dfeea60a94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1dfeea60a94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g21b714051ba_0_13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4" name="Google Shape;414;g21b714051ba_0_13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21b714051ba_0_13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4" name="Google Shape;424;g21b714051ba_0_13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g21b714051ba_0_14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1" name="Google Shape;431;g21b714051ba_0_14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21b714051ba_0_14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9" name="Google Shape;439;g21b714051ba_0_14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g21b714051ba_0_14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7" name="Google Shape;447;g21b714051ba_0_14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21b714051ba_0_12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21b714051ba_0_12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g21b714051ba_0_14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5" name="Google Shape;455;g21b714051ba_0_14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g21b714051ba_0_14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3" name="Google Shape;463;g21b714051ba_0_14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g21b714051ba_0_14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1" name="Google Shape;471;g21b714051ba_0_14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g1dfeea60a94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9" name="Google Shape;479;g1dfeea60a94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g21b714051ba_0_14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7" name="Google Shape;487;g21b714051ba_0_14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g21b714051ba_0_14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5" name="Google Shape;495;g21b714051ba_0_14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g1dfeea60a94_0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3" name="Google Shape;503;g1dfeea60a94_0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 name="Shape 511"/>
        <p:cNvGrpSpPr/>
        <p:nvPr/>
      </p:nvGrpSpPr>
      <p:grpSpPr>
        <a:xfrm>
          <a:off x="0" y="0"/>
          <a:ext cx="0" cy="0"/>
          <a:chOff x="0" y="0"/>
          <a:chExt cx="0" cy="0"/>
        </a:xfrm>
      </p:grpSpPr>
      <p:sp>
        <p:nvSpPr>
          <p:cNvPr id="512" name="Google Shape;512;g1dfeea60a94_0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3" name="Google Shape;513;g1dfeea60a94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g21b714051ba_0_14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1" name="Google Shape;521;g21b714051ba_0_14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 name="Shape 526"/>
        <p:cNvGrpSpPr/>
        <p:nvPr/>
      </p:nvGrpSpPr>
      <p:grpSpPr>
        <a:xfrm>
          <a:off x="0" y="0"/>
          <a:ext cx="0" cy="0"/>
          <a:chOff x="0" y="0"/>
          <a:chExt cx="0" cy="0"/>
        </a:xfrm>
      </p:grpSpPr>
      <p:sp>
        <p:nvSpPr>
          <p:cNvPr id="527" name="Google Shape;527;g21b714051ba_0_15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8" name="Google Shape;528;g21b714051ba_0_15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21b714051ba_0_12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21b714051ba_0_12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 name="Shape 535"/>
        <p:cNvGrpSpPr/>
        <p:nvPr/>
      </p:nvGrpSpPr>
      <p:grpSpPr>
        <a:xfrm>
          <a:off x="0" y="0"/>
          <a:ext cx="0" cy="0"/>
          <a:chOff x="0" y="0"/>
          <a:chExt cx="0" cy="0"/>
        </a:xfrm>
      </p:grpSpPr>
      <p:sp>
        <p:nvSpPr>
          <p:cNvPr id="536" name="Google Shape;536;g1dfeea60a94_0_3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7" name="Google Shape;537;g1dfeea60a94_0_3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9" name="Shape 549"/>
        <p:cNvGrpSpPr/>
        <p:nvPr/>
      </p:nvGrpSpPr>
      <p:grpSpPr>
        <a:xfrm>
          <a:off x="0" y="0"/>
          <a:ext cx="0" cy="0"/>
          <a:chOff x="0" y="0"/>
          <a:chExt cx="0" cy="0"/>
        </a:xfrm>
      </p:grpSpPr>
      <p:sp>
        <p:nvSpPr>
          <p:cNvPr id="550" name="Google Shape;550;g21b714051ba_0_29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1" name="Google Shape;551;g21b714051ba_0_29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9" name="Shape 579"/>
        <p:cNvGrpSpPr/>
        <p:nvPr/>
      </p:nvGrpSpPr>
      <p:grpSpPr>
        <a:xfrm>
          <a:off x="0" y="0"/>
          <a:ext cx="0" cy="0"/>
          <a:chOff x="0" y="0"/>
          <a:chExt cx="0" cy="0"/>
        </a:xfrm>
      </p:grpSpPr>
      <p:sp>
        <p:nvSpPr>
          <p:cNvPr id="580" name="Google Shape;580;g1dfeea60a94_0_3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1" name="Google Shape;581;g1dfeea60a94_0_3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3" name="Shape 603"/>
        <p:cNvGrpSpPr/>
        <p:nvPr/>
      </p:nvGrpSpPr>
      <p:grpSpPr>
        <a:xfrm>
          <a:off x="0" y="0"/>
          <a:ext cx="0" cy="0"/>
          <a:chOff x="0" y="0"/>
          <a:chExt cx="0" cy="0"/>
        </a:xfrm>
      </p:grpSpPr>
      <p:sp>
        <p:nvSpPr>
          <p:cNvPr id="604" name="Google Shape;604;g1dfeea60a94_0_4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5" name="Google Shape;605;g1dfeea60a94_0_4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7" name="Shape 627"/>
        <p:cNvGrpSpPr/>
        <p:nvPr/>
      </p:nvGrpSpPr>
      <p:grpSpPr>
        <a:xfrm>
          <a:off x="0" y="0"/>
          <a:ext cx="0" cy="0"/>
          <a:chOff x="0" y="0"/>
          <a:chExt cx="0" cy="0"/>
        </a:xfrm>
      </p:grpSpPr>
      <p:sp>
        <p:nvSpPr>
          <p:cNvPr id="628" name="Google Shape;628;g1dfeea60a94_0_4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9" name="Google Shape;629;g1dfeea60a94_0_4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9" name="Shape 669"/>
        <p:cNvGrpSpPr/>
        <p:nvPr/>
      </p:nvGrpSpPr>
      <p:grpSpPr>
        <a:xfrm>
          <a:off x="0" y="0"/>
          <a:ext cx="0" cy="0"/>
          <a:chOff x="0" y="0"/>
          <a:chExt cx="0" cy="0"/>
        </a:xfrm>
      </p:grpSpPr>
      <p:sp>
        <p:nvSpPr>
          <p:cNvPr id="670" name="Google Shape;670;g21b714051ba_0_29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1" name="Google Shape;671;g21b714051ba_0_29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8" name="Shape 678"/>
        <p:cNvGrpSpPr/>
        <p:nvPr/>
      </p:nvGrpSpPr>
      <p:grpSpPr>
        <a:xfrm>
          <a:off x="0" y="0"/>
          <a:ext cx="0" cy="0"/>
          <a:chOff x="0" y="0"/>
          <a:chExt cx="0" cy="0"/>
        </a:xfrm>
      </p:grpSpPr>
      <p:sp>
        <p:nvSpPr>
          <p:cNvPr id="679" name="Google Shape;679;g1dfeea60a94_0_5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0" name="Google Shape;680;g1dfeea60a94_0_5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4" name="Shape 694"/>
        <p:cNvGrpSpPr/>
        <p:nvPr/>
      </p:nvGrpSpPr>
      <p:grpSpPr>
        <a:xfrm>
          <a:off x="0" y="0"/>
          <a:ext cx="0" cy="0"/>
          <a:chOff x="0" y="0"/>
          <a:chExt cx="0" cy="0"/>
        </a:xfrm>
      </p:grpSpPr>
      <p:sp>
        <p:nvSpPr>
          <p:cNvPr id="695" name="Google Shape;695;g1dfeea60a94_0_5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6" name="Google Shape;696;g1dfeea60a94_0_5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6" name="Shape 726"/>
        <p:cNvGrpSpPr/>
        <p:nvPr/>
      </p:nvGrpSpPr>
      <p:grpSpPr>
        <a:xfrm>
          <a:off x="0" y="0"/>
          <a:ext cx="0" cy="0"/>
          <a:chOff x="0" y="0"/>
          <a:chExt cx="0" cy="0"/>
        </a:xfrm>
      </p:grpSpPr>
      <p:sp>
        <p:nvSpPr>
          <p:cNvPr id="727" name="Google Shape;727;g1dfeea60a94_0_6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8" name="Google Shape;728;g1dfeea60a94_0_6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4" name="Shape 754"/>
        <p:cNvGrpSpPr/>
        <p:nvPr/>
      </p:nvGrpSpPr>
      <p:grpSpPr>
        <a:xfrm>
          <a:off x="0" y="0"/>
          <a:ext cx="0" cy="0"/>
          <a:chOff x="0" y="0"/>
          <a:chExt cx="0" cy="0"/>
        </a:xfrm>
      </p:grpSpPr>
      <p:sp>
        <p:nvSpPr>
          <p:cNvPr id="755" name="Google Shape;755;g21b714051ba_0_15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6" name="Google Shape;756;g21b714051ba_0_15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21b714051ba_0_12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21b714051ba_0_12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2" name="Shape 762"/>
        <p:cNvGrpSpPr/>
        <p:nvPr/>
      </p:nvGrpSpPr>
      <p:grpSpPr>
        <a:xfrm>
          <a:off x="0" y="0"/>
          <a:ext cx="0" cy="0"/>
          <a:chOff x="0" y="0"/>
          <a:chExt cx="0" cy="0"/>
        </a:xfrm>
      </p:grpSpPr>
      <p:sp>
        <p:nvSpPr>
          <p:cNvPr id="763" name="Google Shape;763;g21b714051ba_0_15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4" name="Google Shape;764;g21b714051ba_0_15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3" name="Shape 773"/>
        <p:cNvGrpSpPr/>
        <p:nvPr/>
      </p:nvGrpSpPr>
      <p:grpSpPr>
        <a:xfrm>
          <a:off x="0" y="0"/>
          <a:ext cx="0" cy="0"/>
          <a:chOff x="0" y="0"/>
          <a:chExt cx="0" cy="0"/>
        </a:xfrm>
      </p:grpSpPr>
      <p:sp>
        <p:nvSpPr>
          <p:cNvPr id="774" name="Google Shape;774;g21b714051ba_0_14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5" name="Google Shape;775;g21b714051ba_0_14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8" name="Shape 788"/>
        <p:cNvGrpSpPr/>
        <p:nvPr/>
      </p:nvGrpSpPr>
      <p:grpSpPr>
        <a:xfrm>
          <a:off x="0" y="0"/>
          <a:ext cx="0" cy="0"/>
          <a:chOff x="0" y="0"/>
          <a:chExt cx="0" cy="0"/>
        </a:xfrm>
      </p:grpSpPr>
      <p:sp>
        <p:nvSpPr>
          <p:cNvPr id="789" name="Google Shape;789;g1dfeea60a94_0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0" name="Google Shape;790;g1dfeea60a94_0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6" name="Shape 796"/>
        <p:cNvGrpSpPr/>
        <p:nvPr/>
      </p:nvGrpSpPr>
      <p:grpSpPr>
        <a:xfrm>
          <a:off x="0" y="0"/>
          <a:ext cx="0" cy="0"/>
          <a:chOff x="0" y="0"/>
          <a:chExt cx="0" cy="0"/>
        </a:xfrm>
      </p:grpSpPr>
      <p:sp>
        <p:nvSpPr>
          <p:cNvPr id="797" name="Google Shape;797;g1dfeea60a94_0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8" name="Google Shape;798;g1dfeea60a94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3" name="Shape 803"/>
        <p:cNvGrpSpPr/>
        <p:nvPr/>
      </p:nvGrpSpPr>
      <p:grpSpPr>
        <a:xfrm>
          <a:off x="0" y="0"/>
          <a:ext cx="0" cy="0"/>
          <a:chOff x="0" y="0"/>
          <a:chExt cx="0" cy="0"/>
        </a:xfrm>
      </p:grpSpPr>
      <p:sp>
        <p:nvSpPr>
          <p:cNvPr id="804" name="Google Shape;804;g1dfeea60a94_0_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5" name="Google Shape;805;g1dfeea60a94_0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5" name="Shape 825"/>
        <p:cNvGrpSpPr/>
        <p:nvPr/>
      </p:nvGrpSpPr>
      <p:grpSpPr>
        <a:xfrm>
          <a:off x="0" y="0"/>
          <a:ext cx="0" cy="0"/>
          <a:chOff x="0" y="0"/>
          <a:chExt cx="0" cy="0"/>
        </a:xfrm>
      </p:grpSpPr>
      <p:sp>
        <p:nvSpPr>
          <p:cNvPr id="826" name="Google Shape;826;g1dfeea60a94_0_1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7" name="Google Shape;827;g1dfeea60a94_0_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6" name="Shape 846"/>
        <p:cNvGrpSpPr/>
        <p:nvPr/>
      </p:nvGrpSpPr>
      <p:grpSpPr>
        <a:xfrm>
          <a:off x="0" y="0"/>
          <a:ext cx="0" cy="0"/>
          <a:chOff x="0" y="0"/>
          <a:chExt cx="0" cy="0"/>
        </a:xfrm>
      </p:grpSpPr>
      <p:sp>
        <p:nvSpPr>
          <p:cNvPr id="847" name="Google Shape;847;g1dfeea60a94_0_2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8" name="Google Shape;848;g1dfeea60a94_0_2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1" name="Shape 871"/>
        <p:cNvGrpSpPr/>
        <p:nvPr/>
      </p:nvGrpSpPr>
      <p:grpSpPr>
        <a:xfrm>
          <a:off x="0" y="0"/>
          <a:ext cx="0" cy="0"/>
          <a:chOff x="0" y="0"/>
          <a:chExt cx="0" cy="0"/>
        </a:xfrm>
      </p:grpSpPr>
      <p:sp>
        <p:nvSpPr>
          <p:cNvPr id="872" name="Google Shape;872;g1dfeea60a94_0_2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3" name="Google Shape;873;g1dfeea60a94_0_2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3" name="Shape 893"/>
        <p:cNvGrpSpPr/>
        <p:nvPr/>
      </p:nvGrpSpPr>
      <p:grpSpPr>
        <a:xfrm>
          <a:off x="0" y="0"/>
          <a:ext cx="0" cy="0"/>
          <a:chOff x="0" y="0"/>
          <a:chExt cx="0" cy="0"/>
        </a:xfrm>
      </p:grpSpPr>
      <p:sp>
        <p:nvSpPr>
          <p:cNvPr id="894" name="Google Shape;894;g2c52662efa6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5" name="Google Shape;895;g2c52662efa6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0" name="Shape 900"/>
        <p:cNvGrpSpPr/>
        <p:nvPr/>
      </p:nvGrpSpPr>
      <p:grpSpPr>
        <a:xfrm>
          <a:off x="0" y="0"/>
          <a:ext cx="0" cy="0"/>
          <a:chOff x="0" y="0"/>
          <a:chExt cx="0" cy="0"/>
        </a:xfrm>
      </p:grpSpPr>
      <p:sp>
        <p:nvSpPr>
          <p:cNvPr id="901" name="Google Shape;901;g1dfeea60a94_0_2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2" name="Google Shape;902;g1dfeea60a94_0_2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21b714051ba_0_12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21b714051ba_0_12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7" name="Shape 907"/>
        <p:cNvGrpSpPr/>
        <p:nvPr/>
      </p:nvGrpSpPr>
      <p:grpSpPr>
        <a:xfrm>
          <a:off x="0" y="0"/>
          <a:ext cx="0" cy="0"/>
          <a:chOff x="0" y="0"/>
          <a:chExt cx="0" cy="0"/>
        </a:xfrm>
      </p:grpSpPr>
      <p:sp>
        <p:nvSpPr>
          <p:cNvPr id="908" name="Google Shape;908;g1dfeea60a94_0_3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9" name="Google Shape;909;g1dfeea60a94_0_3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4" name="Shape 914"/>
        <p:cNvGrpSpPr/>
        <p:nvPr/>
      </p:nvGrpSpPr>
      <p:grpSpPr>
        <a:xfrm>
          <a:off x="0" y="0"/>
          <a:ext cx="0" cy="0"/>
          <a:chOff x="0" y="0"/>
          <a:chExt cx="0" cy="0"/>
        </a:xfrm>
      </p:grpSpPr>
      <p:sp>
        <p:nvSpPr>
          <p:cNvPr id="915" name="Google Shape;915;g1dfeea60a94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6" name="Google Shape;916;g1dfeea60a94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1" name="Shape 921"/>
        <p:cNvGrpSpPr/>
        <p:nvPr/>
      </p:nvGrpSpPr>
      <p:grpSpPr>
        <a:xfrm>
          <a:off x="0" y="0"/>
          <a:ext cx="0" cy="0"/>
          <a:chOff x="0" y="0"/>
          <a:chExt cx="0" cy="0"/>
        </a:xfrm>
      </p:grpSpPr>
      <p:sp>
        <p:nvSpPr>
          <p:cNvPr id="922" name="Google Shape;922;g1dfeea60a94_0_3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3" name="Google Shape;923;g1dfeea60a94_0_3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6" name="Shape 926"/>
        <p:cNvGrpSpPr/>
        <p:nvPr/>
      </p:nvGrpSpPr>
      <p:grpSpPr>
        <a:xfrm>
          <a:off x="0" y="0"/>
          <a:ext cx="0" cy="0"/>
          <a:chOff x="0" y="0"/>
          <a:chExt cx="0" cy="0"/>
        </a:xfrm>
      </p:grpSpPr>
      <p:sp>
        <p:nvSpPr>
          <p:cNvPr id="927" name="Google Shape;927;g2cd7b5a02c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8" name="Google Shape;928;g2cd7b5a02c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1" name="Shape 931"/>
        <p:cNvGrpSpPr/>
        <p:nvPr/>
      </p:nvGrpSpPr>
      <p:grpSpPr>
        <a:xfrm>
          <a:off x="0" y="0"/>
          <a:ext cx="0" cy="0"/>
          <a:chOff x="0" y="0"/>
          <a:chExt cx="0" cy="0"/>
        </a:xfrm>
      </p:grpSpPr>
      <p:sp>
        <p:nvSpPr>
          <p:cNvPr id="932" name="Google Shape;932;g1dfeea60a94_0_7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3" name="Google Shape;933;g1dfeea60a94_0_7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6" name="Shape 936"/>
        <p:cNvGrpSpPr/>
        <p:nvPr/>
      </p:nvGrpSpPr>
      <p:grpSpPr>
        <a:xfrm>
          <a:off x="0" y="0"/>
          <a:ext cx="0" cy="0"/>
          <a:chOff x="0" y="0"/>
          <a:chExt cx="0" cy="0"/>
        </a:xfrm>
      </p:grpSpPr>
      <p:sp>
        <p:nvSpPr>
          <p:cNvPr id="937" name="Google Shape;937;g1dfeea60a94_0_7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8" name="Google Shape;938;g1dfeea60a94_0_7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3" name="Shape 943"/>
        <p:cNvGrpSpPr/>
        <p:nvPr/>
      </p:nvGrpSpPr>
      <p:grpSpPr>
        <a:xfrm>
          <a:off x="0" y="0"/>
          <a:ext cx="0" cy="0"/>
          <a:chOff x="0" y="0"/>
          <a:chExt cx="0" cy="0"/>
        </a:xfrm>
      </p:grpSpPr>
      <p:sp>
        <p:nvSpPr>
          <p:cNvPr id="944" name="Google Shape;944;g2ce6e159e7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5" name="Google Shape;945;g2ce6e159e7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1" name="Shape 951"/>
        <p:cNvGrpSpPr/>
        <p:nvPr/>
      </p:nvGrpSpPr>
      <p:grpSpPr>
        <a:xfrm>
          <a:off x="0" y="0"/>
          <a:ext cx="0" cy="0"/>
          <a:chOff x="0" y="0"/>
          <a:chExt cx="0" cy="0"/>
        </a:xfrm>
      </p:grpSpPr>
      <p:sp>
        <p:nvSpPr>
          <p:cNvPr id="952" name="Google Shape;952;g2ce6e159e76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3" name="Google Shape;953;g2ce6e159e76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8" name="Shape 958"/>
        <p:cNvGrpSpPr/>
        <p:nvPr/>
      </p:nvGrpSpPr>
      <p:grpSpPr>
        <a:xfrm>
          <a:off x="0" y="0"/>
          <a:ext cx="0" cy="0"/>
          <a:chOff x="0" y="0"/>
          <a:chExt cx="0" cy="0"/>
        </a:xfrm>
      </p:grpSpPr>
      <p:sp>
        <p:nvSpPr>
          <p:cNvPr id="959" name="Google Shape;959;g22a8b8cdcb5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0" name="Google Shape;960;g22a8b8cdcb5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7" name="Shape 967"/>
        <p:cNvGrpSpPr/>
        <p:nvPr/>
      </p:nvGrpSpPr>
      <p:grpSpPr>
        <a:xfrm>
          <a:off x="0" y="0"/>
          <a:ext cx="0" cy="0"/>
          <a:chOff x="0" y="0"/>
          <a:chExt cx="0" cy="0"/>
        </a:xfrm>
      </p:grpSpPr>
      <p:sp>
        <p:nvSpPr>
          <p:cNvPr id="968" name="Google Shape;968;g2ce6e159e76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9" name="Google Shape;969;g2ce6e159e76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21b714051ba_0_12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21b714051ba_0_12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7" name="Shape 977"/>
        <p:cNvGrpSpPr/>
        <p:nvPr/>
      </p:nvGrpSpPr>
      <p:grpSpPr>
        <a:xfrm>
          <a:off x="0" y="0"/>
          <a:ext cx="0" cy="0"/>
          <a:chOff x="0" y="0"/>
          <a:chExt cx="0" cy="0"/>
        </a:xfrm>
      </p:grpSpPr>
      <p:sp>
        <p:nvSpPr>
          <p:cNvPr id="978" name="Google Shape;978;g22a8b8cdcb5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9" name="Google Shape;979;g22a8b8cdcb5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3" name="Shape 993"/>
        <p:cNvGrpSpPr/>
        <p:nvPr/>
      </p:nvGrpSpPr>
      <p:grpSpPr>
        <a:xfrm>
          <a:off x="0" y="0"/>
          <a:ext cx="0" cy="0"/>
          <a:chOff x="0" y="0"/>
          <a:chExt cx="0" cy="0"/>
        </a:xfrm>
      </p:grpSpPr>
      <p:sp>
        <p:nvSpPr>
          <p:cNvPr id="994" name="Google Shape;994;g22a8b8cdcb5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5" name="Google Shape;995;g22a8b8cdcb5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5" name="Shape 1075"/>
        <p:cNvGrpSpPr/>
        <p:nvPr/>
      </p:nvGrpSpPr>
      <p:grpSpPr>
        <a:xfrm>
          <a:off x="0" y="0"/>
          <a:ext cx="0" cy="0"/>
          <a:chOff x="0" y="0"/>
          <a:chExt cx="0" cy="0"/>
        </a:xfrm>
      </p:grpSpPr>
      <p:sp>
        <p:nvSpPr>
          <p:cNvPr id="1076" name="Google Shape;1076;g22a8b8cdcb5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7" name="Google Shape;1077;g22a8b8cdcb5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21b714051ba_0_12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21b714051ba_0_12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21b714051ba_0_12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21b714051ba_0_12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21b714051ba_0_13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21b714051ba_0_1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3"/>
        </a:solidFill>
      </p:bgPr>
    </p:bg>
    <p:spTree>
      <p:nvGrpSpPr>
        <p:cNvPr id="9" name="Shape 9"/>
        <p:cNvGrpSpPr/>
        <p:nvPr/>
      </p:nvGrpSpPr>
      <p:grpSpPr>
        <a:xfrm>
          <a:off x="0" y="0"/>
          <a:ext cx="0" cy="0"/>
          <a:chOff x="0" y="0"/>
          <a:chExt cx="0" cy="0"/>
        </a:xfrm>
      </p:grpSpPr>
      <p:grpSp>
        <p:nvGrpSpPr>
          <p:cNvPr id="10" name="Google Shape;10;p2"/>
          <p:cNvGrpSpPr/>
          <p:nvPr/>
        </p:nvGrpSpPr>
        <p:grpSpPr>
          <a:xfrm>
            <a:off x="7343003" y="3409675"/>
            <a:ext cx="1691422" cy="1732548"/>
            <a:chOff x="7343003" y="3409675"/>
            <a:chExt cx="1691422" cy="1732548"/>
          </a:xfrm>
        </p:grpSpPr>
        <p:grpSp>
          <p:nvGrpSpPr>
            <p:cNvPr id="11" name="Google Shape;11;p2"/>
            <p:cNvGrpSpPr/>
            <p:nvPr/>
          </p:nvGrpSpPr>
          <p:grpSpPr>
            <a:xfrm>
              <a:off x="7343003" y="4453711"/>
              <a:ext cx="316800" cy="688513"/>
              <a:chOff x="7343003" y="4453711"/>
              <a:chExt cx="316800" cy="688513"/>
            </a:xfrm>
          </p:grpSpPr>
          <p:sp>
            <p:nvSpPr>
              <p:cNvPr id="12" name="Google Shape;12;p2"/>
              <p:cNvSpPr/>
              <p:nvPr/>
            </p:nvSpPr>
            <p:spPr>
              <a:xfrm>
                <a:off x="7343003"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7343003"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 name="Google Shape;14;p2"/>
            <p:cNvGrpSpPr/>
            <p:nvPr/>
          </p:nvGrpSpPr>
          <p:grpSpPr>
            <a:xfrm>
              <a:off x="7801210" y="4105700"/>
              <a:ext cx="316800" cy="1036523"/>
              <a:chOff x="7801210" y="4105700"/>
              <a:chExt cx="316800" cy="1036523"/>
            </a:xfrm>
          </p:grpSpPr>
          <p:sp>
            <p:nvSpPr>
              <p:cNvPr id="15" name="Google Shape;15;p2"/>
              <p:cNvSpPr/>
              <p:nvPr/>
            </p:nvSpPr>
            <p:spPr>
              <a:xfrm>
                <a:off x="7801210"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7801210"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7801210"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8259418" y="3757688"/>
              <a:ext cx="316800" cy="1384535"/>
              <a:chOff x="8259418" y="3757688"/>
              <a:chExt cx="316800" cy="1384535"/>
            </a:xfrm>
          </p:grpSpPr>
          <p:sp>
            <p:nvSpPr>
              <p:cNvPr id="19" name="Google Shape;19;p2"/>
              <p:cNvSpPr/>
              <p:nvPr/>
            </p:nvSpPr>
            <p:spPr>
              <a:xfrm>
                <a:off x="8259418"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8259418"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8259418"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8259418"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 name="Google Shape;23;p2"/>
            <p:cNvGrpSpPr/>
            <p:nvPr/>
          </p:nvGrpSpPr>
          <p:grpSpPr>
            <a:xfrm>
              <a:off x="8717625" y="3409675"/>
              <a:ext cx="316800" cy="1732548"/>
              <a:chOff x="8717625" y="3409675"/>
              <a:chExt cx="316800" cy="1732548"/>
            </a:xfrm>
          </p:grpSpPr>
          <p:sp>
            <p:nvSpPr>
              <p:cNvPr id="24" name="Google Shape;24;p2"/>
              <p:cNvSpPr/>
              <p:nvPr/>
            </p:nvSpPr>
            <p:spPr>
              <a:xfrm>
                <a:off x="8717625"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8717625"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8717625"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8717625" y="3409675"/>
                <a:ext cx="316800" cy="1732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8717625"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9" name="Google Shape;29;p2"/>
          <p:cNvGrpSpPr/>
          <p:nvPr/>
        </p:nvGrpSpPr>
        <p:grpSpPr>
          <a:xfrm>
            <a:off x="5043503" y="0"/>
            <a:ext cx="3814072" cy="3839102"/>
            <a:chOff x="5043503" y="0"/>
            <a:chExt cx="3814072" cy="3839102"/>
          </a:xfrm>
        </p:grpSpPr>
        <p:sp>
          <p:nvSpPr>
            <p:cNvPr id="30" name="Google Shape;30;p2"/>
            <p:cNvSpPr/>
            <p:nvPr/>
          </p:nvSpPr>
          <p:spPr>
            <a:xfrm>
              <a:off x="8460975" y="1817775"/>
              <a:ext cx="396600" cy="3966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rot="-9830444">
              <a:off x="6469759" y="3480728"/>
              <a:ext cx="320148" cy="32014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 name="Google Shape;32;p2"/>
            <p:cNvGrpSpPr/>
            <p:nvPr/>
          </p:nvGrpSpPr>
          <p:grpSpPr>
            <a:xfrm>
              <a:off x="7647812" y="2704283"/>
              <a:ext cx="635219" cy="635219"/>
              <a:chOff x="6725724" y="2701260"/>
              <a:chExt cx="1208101" cy="1208100"/>
            </a:xfrm>
          </p:grpSpPr>
          <p:sp>
            <p:nvSpPr>
              <p:cNvPr id="33" name="Google Shape;33;p2"/>
              <p:cNvSpPr/>
              <p:nvPr/>
            </p:nvSpPr>
            <p:spPr>
              <a:xfrm rot="5400000">
                <a:off x="6725725" y="2701260"/>
                <a:ext cx="1208100" cy="12081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rot="5400000">
                <a:off x="6725724" y="2701260"/>
                <a:ext cx="1208100" cy="1208100"/>
              </a:xfrm>
              <a:prstGeom prst="pie">
                <a:avLst>
                  <a:gd fmla="val 8244818" name="adj1"/>
                  <a:gd fmla="val 16246175"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rot="5400000">
                <a:off x="6954988" y="2930398"/>
                <a:ext cx="749700" cy="7497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2"/>
            <p:cNvSpPr/>
            <p:nvPr/>
          </p:nvSpPr>
          <p:spPr>
            <a:xfrm>
              <a:off x="8460975" y="1817775"/>
              <a:ext cx="396600" cy="396600"/>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 name="Google Shape;37;p2"/>
            <p:cNvGrpSpPr/>
            <p:nvPr/>
          </p:nvGrpSpPr>
          <p:grpSpPr>
            <a:xfrm>
              <a:off x="7952720" y="179238"/>
              <a:ext cx="873165" cy="873003"/>
              <a:chOff x="7754428" y="208725"/>
              <a:chExt cx="541800" cy="541800"/>
            </a:xfrm>
          </p:grpSpPr>
          <p:sp>
            <p:nvSpPr>
              <p:cNvPr id="38" name="Google Shape;38;p2"/>
              <p:cNvSpPr/>
              <p:nvPr/>
            </p:nvSpPr>
            <p:spPr>
              <a:xfrm rot="-8647347">
                <a:off x="7831319" y="285616"/>
                <a:ext cx="388018" cy="38801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rot="-8647347">
                <a:off x="7831319" y="285616"/>
                <a:ext cx="388018" cy="388018"/>
              </a:xfrm>
              <a:prstGeom prst="pie">
                <a:avLst>
                  <a:gd fmla="val 19376841" name="adj1"/>
                  <a:gd fmla="val 12313574"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 name="Google Shape;40;p2"/>
            <p:cNvSpPr/>
            <p:nvPr/>
          </p:nvSpPr>
          <p:spPr>
            <a:xfrm>
              <a:off x="5399840" y="356365"/>
              <a:ext cx="2577000" cy="25770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rot="2043858">
              <a:off x="5503813" y="460310"/>
              <a:ext cx="2369480" cy="236948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5399795" y="360281"/>
              <a:ext cx="2577000" cy="2577000"/>
            </a:xfrm>
            <a:prstGeom prst="pie">
              <a:avLst>
                <a:gd fmla="val 8801158"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rot="2044777">
              <a:off x="5911449" y="867729"/>
              <a:ext cx="1554223" cy="1554223"/>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5399795" y="356358"/>
              <a:ext cx="2577000" cy="2577000"/>
            </a:xfrm>
            <a:prstGeom prst="pie">
              <a:avLst>
                <a:gd fmla="val 1255410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rot="-9830444">
              <a:off x="6469759" y="3480727"/>
              <a:ext cx="320148" cy="320148"/>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 name="Google Shape;46;p2"/>
          <p:cNvSpPr txBox="1"/>
          <p:nvPr>
            <p:ph type="ctrTitle"/>
          </p:nvPr>
        </p:nvSpPr>
        <p:spPr>
          <a:xfrm>
            <a:off x="824000" y="1613813"/>
            <a:ext cx="4255500" cy="18729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47" name="Google Shape;47;p2"/>
          <p:cNvSpPr txBox="1"/>
          <p:nvPr>
            <p:ph idx="1" type="subTitle"/>
          </p:nvPr>
        </p:nvSpPr>
        <p:spPr>
          <a:xfrm>
            <a:off x="824000" y="3596300"/>
            <a:ext cx="4255500" cy="6954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48" name="Google Shape;48;p2"/>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41" name="Shape 141"/>
        <p:cNvGrpSpPr/>
        <p:nvPr/>
      </p:nvGrpSpPr>
      <p:grpSpPr>
        <a:xfrm>
          <a:off x="0" y="0"/>
          <a:ext cx="0" cy="0"/>
          <a:chOff x="0" y="0"/>
          <a:chExt cx="0" cy="0"/>
        </a:xfrm>
      </p:grpSpPr>
      <p:grpSp>
        <p:nvGrpSpPr>
          <p:cNvPr id="142" name="Google Shape;142;p11"/>
          <p:cNvGrpSpPr/>
          <p:nvPr/>
        </p:nvGrpSpPr>
        <p:grpSpPr>
          <a:xfrm>
            <a:off x="52" y="4099200"/>
            <a:ext cx="9144036" cy="1044300"/>
            <a:chOff x="52" y="4099200"/>
            <a:chExt cx="9144036" cy="1044300"/>
          </a:xfrm>
        </p:grpSpPr>
        <p:grpSp>
          <p:nvGrpSpPr>
            <p:cNvPr id="143" name="Google Shape;143;p11"/>
            <p:cNvGrpSpPr/>
            <p:nvPr/>
          </p:nvGrpSpPr>
          <p:grpSpPr>
            <a:xfrm>
              <a:off x="52" y="4309200"/>
              <a:ext cx="231622" cy="834300"/>
              <a:chOff x="2688737" y="4301380"/>
              <a:chExt cx="231900" cy="834300"/>
            </a:xfrm>
          </p:grpSpPr>
          <p:sp>
            <p:nvSpPr>
              <p:cNvPr id="144" name="Google Shape;144;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 name="Google Shape;148;p11"/>
            <p:cNvGrpSpPr/>
            <p:nvPr/>
          </p:nvGrpSpPr>
          <p:grpSpPr>
            <a:xfrm>
              <a:off x="371406" y="4099200"/>
              <a:ext cx="231622" cy="1044300"/>
              <a:chOff x="2688737" y="4091380"/>
              <a:chExt cx="231900" cy="1044300"/>
            </a:xfrm>
          </p:grpSpPr>
          <p:sp>
            <p:nvSpPr>
              <p:cNvPr id="149" name="Google Shape;149;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flipH="1">
                <a:off x="2688737" y="4091380"/>
                <a:ext cx="2319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 name="Google Shape;154;p11"/>
            <p:cNvGrpSpPr/>
            <p:nvPr/>
          </p:nvGrpSpPr>
          <p:grpSpPr>
            <a:xfrm>
              <a:off x="742761" y="4309200"/>
              <a:ext cx="231622" cy="834300"/>
              <a:chOff x="2688737" y="4301380"/>
              <a:chExt cx="231900" cy="834300"/>
            </a:xfrm>
          </p:grpSpPr>
          <p:sp>
            <p:nvSpPr>
              <p:cNvPr id="155" name="Google Shape;155;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 name="Google Shape;159;p11"/>
            <p:cNvGrpSpPr/>
            <p:nvPr/>
          </p:nvGrpSpPr>
          <p:grpSpPr>
            <a:xfrm>
              <a:off x="1114115" y="4518900"/>
              <a:ext cx="231622" cy="624600"/>
              <a:chOff x="2688737" y="4511080"/>
              <a:chExt cx="231900" cy="624600"/>
            </a:xfrm>
          </p:grpSpPr>
          <p:sp>
            <p:nvSpPr>
              <p:cNvPr id="160" name="Google Shape;160;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 name="Google Shape;163;p11"/>
            <p:cNvGrpSpPr/>
            <p:nvPr/>
          </p:nvGrpSpPr>
          <p:grpSpPr>
            <a:xfrm>
              <a:off x="1856753" y="4099200"/>
              <a:ext cx="231600" cy="1044300"/>
              <a:chOff x="1856753" y="4099200"/>
              <a:chExt cx="231600" cy="1044300"/>
            </a:xfrm>
          </p:grpSpPr>
          <p:sp>
            <p:nvSpPr>
              <p:cNvPr id="164" name="Google Shape;164;p11"/>
              <p:cNvSpPr/>
              <p:nvPr/>
            </p:nvSpPr>
            <p:spPr>
              <a:xfrm flipH="1">
                <a:off x="185675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1"/>
              <p:cNvSpPr/>
              <p:nvPr/>
            </p:nvSpPr>
            <p:spPr>
              <a:xfrm flipH="1">
                <a:off x="185675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1"/>
              <p:cNvSpPr/>
              <p:nvPr/>
            </p:nvSpPr>
            <p:spPr>
              <a:xfrm flipH="1">
                <a:off x="185675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1"/>
              <p:cNvSpPr/>
              <p:nvPr/>
            </p:nvSpPr>
            <p:spPr>
              <a:xfrm flipH="1">
                <a:off x="1856753"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1"/>
              <p:cNvSpPr/>
              <p:nvPr/>
            </p:nvSpPr>
            <p:spPr>
              <a:xfrm flipH="1">
                <a:off x="185675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 name="Google Shape;169;p11"/>
            <p:cNvGrpSpPr/>
            <p:nvPr/>
          </p:nvGrpSpPr>
          <p:grpSpPr>
            <a:xfrm>
              <a:off x="2228107" y="4309200"/>
              <a:ext cx="231600" cy="834300"/>
              <a:chOff x="2228107" y="4309200"/>
              <a:chExt cx="231600" cy="834300"/>
            </a:xfrm>
          </p:grpSpPr>
          <p:sp>
            <p:nvSpPr>
              <p:cNvPr id="170" name="Google Shape;170;p11"/>
              <p:cNvSpPr/>
              <p:nvPr/>
            </p:nvSpPr>
            <p:spPr>
              <a:xfrm flipH="1">
                <a:off x="222810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1"/>
              <p:cNvSpPr/>
              <p:nvPr/>
            </p:nvSpPr>
            <p:spPr>
              <a:xfrm flipH="1">
                <a:off x="2228107"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1"/>
              <p:cNvSpPr/>
              <p:nvPr/>
            </p:nvSpPr>
            <p:spPr>
              <a:xfrm flipH="1">
                <a:off x="222810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1"/>
              <p:cNvSpPr/>
              <p:nvPr/>
            </p:nvSpPr>
            <p:spPr>
              <a:xfrm flipH="1">
                <a:off x="222810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 name="Google Shape;174;p11"/>
            <p:cNvGrpSpPr/>
            <p:nvPr/>
          </p:nvGrpSpPr>
          <p:grpSpPr>
            <a:xfrm>
              <a:off x="2599462" y="4518900"/>
              <a:ext cx="231600" cy="624600"/>
              <a:chOff x="2599462" y="4518900"/>
              <a:chExt cx="231600" cy="624600"/>
            </a:xfrm>
          </p:grpSpPr>
          <p:sp>
            <p:nvSpPr>
              <p:cNvPr id="175" name="Google Shape;175;p11"/>
              <p:cNvSpPr/>
              <p:nvPr/>
            </p:nvSpPr>
            <p:spPr>
              <a:xfrm flipH="1">
                <a:off x="259946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1"/>
              <p:cNvSpPr/>
              <p:nvPr/>
            </p:nvSpPr>
            <p:spPr>
              <a:xfrm flipH="1">
                <a:off x="259946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1"/>
              <p:cNvSpPr/>
              <p:nvPr/>
            </p:nvSpPr>
            <p:spPr>
              <a:xfrm flipH="1">
                <a:off x="259946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 name="Google Shape;178;p11"/>
            <p:cNvGrpSpPr/>
            <p:nvPr/>
          </p:nvGrpSpPr>
          <p:grpSpPr>
            <a:xfrm>
              <a:off x="3342171" y="4099200"/>
              <a:ext cx="231600" cy="1044300"/>
              <a:chOff x="3342171" y="4099200"/>
              <a:chExt cx="231600" cy="1044300"/>
            </a:xfrm>
          </p:grpSpPr>
          <p:sp>
            <p:nvSpPr>
              <p:cNvPr id="179" name="Google Shape;179;p11"/>
              <p:cNvSpPr/>
              <p:nvPr/>
            </p:nvSpPr>
            <p:spPr>
              <a:xfrm flipH="1">
                <a:off x="334217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1"/>
              <p:cNvSpPr/>
              <p:nvPr/>
            </p:nvSpPr>
            <p:spPr>
              <a:xfrm flipH="1">
                <a:off x="334217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1"/>
              <p:cNvSpPr/>
              <p:nvPr/>
            </p:nvSpPr>
            <p:spPr>
              <a:xfrm flipH="1">
                <a:off x="334217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1"/>
              <p:cNvSpPr/>
              <p:nvPr/>
            </p:nvSpPr>
            <p:spPr>
              <a:xfrm flipH="1">
                <a:off x="3342171"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1"/>
              <p:cNvSpPr/>
              <p:nvPr/>
            </p:nvSpPr>
            <p:spPr>
              <a:xfrm flipH="1">
                <a:off x="334217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 name="Google Shape;184;p11"/>
            <p:cNvGrpSpPr/>
            <p:nvPr/>
          </p:nvGrpSpPr>
          <p:grpSpPr>
            <a:xfrm>
              <a:off x="3713525" y="4309200"/>
              <a:ext cx="231600" cy="834300"/>
              <a:chOff x="3713525" y="4309200"/>
              <a:chExt cx="231600" cy="834300"/>
            </a:xfrm>
          </p:grpSpPr>
          <p:sp>
            <p:nvSpPr>
              <p:cNvPr id="185" name="Google Shape;185;p11"/>
              <p:cNvSpPr/>
              <p:nvPr/>
            </p:nvSpPr>
            <p:spPr>
              <a:xfrm flipH="1">
                <a:off x="371352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1"/>
              <p:cNvSpPr/>
              <p:nvPr/>
            </p:nvSpPr>
            <p:spPr>
              <a:xfrm flipH="1">
                <a:off x="3713525"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1"/>
              <p:cNvSpPr/>
              <p:nvPr/>
            </p:nvSpPr>
            <p:spPr>
              <a:xfrm flipH="1">
                <a:off x="371352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1"/>
              <p:cNvSpPr/>
              <p:nvPr/>
            </p:nvSpPr>
            <p:spPr>
              <a:xfrm flipH="1">
                <a:off x="371352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 name="Google Shape;189;p11"/>
            <p:cNvGrpSpPr/>
            <p:nvPr/>
          </p:nvGrpSpPr>
          <p:grpSpPr>
            <a:xfrm>
              <a:off x="1485398" y="4309200"/>
              <a:ext cx="231600" cy="834300"/>
              <a:chOff x="1485398" y="4309200"/>
              <a:chExt cx="231600" cy="834300"/>
            </a:xfrm>
          </p:grpSpPr>
          <p:sp>
            <p:nvSpPr>
              <p:cNvPr id="190" name="Google Shape;190;p11"/>
              <p:cNvSpPr/>
              <p:nvPr/>
            </p:nvSpPr>
            <p:spPr>
              <a:xfrm flipH="1">
                <a:off x="148539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1"/>
              <p:cNvSpPr/>
              <p:nvPr/>
            </p:nvSpPr>
            <p:spPr>
              <a:xfrm flipH="1">
                <a:off x="148539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1"/>
              <p:cNvSpPr/>
              <p:nvPr/>
            </p:nvSpPr>
            <p:spPr>
              <a:xfrm flipH="1">
                <a:off x="148539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1"/>
              <p:cNvSpPr/>
              <p:nvPr/>
            </p:nvSpPr>
            <p:spPr>
              <a:xfrm flipH="1">
                <a:off x="148539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 name="Google Shape;194;p11"/>
            <p:cNvGrpSpPr/>
            <p:nvPr/>
          </p:nvGrpSpPr>
          <p:grpSpPr>
            <a:xfrm>
              <a:off x="4084879" y="4518900"/>
              <a:ext cx="231600" cy="624600"/>
              <a:chOff x="4084879" y="4518900"/>
              <a:chExt cx="231600" cy="624600"/>
            </a:xfrm>
          </p:grpSpPr>
          <p:sp>
            <p:nvSpPr>
              <p:cNvPr id="195" name="Google Shape;195;p11"/>
              <p:cNvSpPr/>
              <p:nvPr/>
            </p:nvSpPr>
            <p:spPr>
              <a:xfrm flipH="1">
                <a:off x="40848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1"/>
              <p:cNvSpPr/>
              <p:nvPr/>
            </p:nvSpPr>
            <p:spPr>
              <a:xfrm flipH="1">
                <a:off x="40848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1"/>
              <p:cNvSpPr/>
              <p:nvPr/>
            </p:nvSpPr>
            <p:spPr>
              <a:xfrm flipH="1">
                <a:off x="40848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 name="Google Shape;198;p11"/>
            <p:cNvGrpSpPr/>
            <p:nvPr/>
          </p:nvGrpSpPr>
          <p:grpSpPr>
            <a:xfrm>
              <a:off x="2970816" y="4309200"/>
              <a:ext cx="231600" cy="834300"/>
              <a:chOff x="2970816" y="4309200"/>
              <a:chExt cx="231600" cy="834300"/>
            </a:xfrm>
          </p:grpSpPr>
          <p:sp>
            <p:nvSpPr>
              <p:cNvPr id="199" name="Google Shape;199;p11"/>
              <p:cNvSpPr/>
              <p:nvPr/>
            </p:nvSpPr>
            <p:spPr>
              <a:xfrm flipH="1">
                <a:off x="297081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1"/>
              <p:cNvSpPr/>
              <p:nvPr/>
            </p:nvSpPr>
            <p:spPr>
              <a:xfrm flipH="1">
                <a:off x="297081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1"/>
              <p:cNvSpPr/>
              <p:nvPr/>
            </p:nvSpPr>
            <p:spPr>
              <a:xfrm flipH="1">
                <a:off x="297081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1"/>
              <p:cNvSpPr/>
              <p:nvPr/>
            </p:nvSpPr>
            <p:spPr>
              <a:xfrm flipH="1">
                <a:off x="297081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 name="Google Shape;203;p11"/>
            <p:cNvGrpSpPr/>
            <p:nvPr/>
          </p:nvGrpSpPr>
          <p:grpSpPr>
            <a:xfrm>
              <a:off x="4456234" y="4309200"/>
              <a:ext cx="231600" cy="834300"/>
              <a:chOff x="4456234" y="4309200"/>
              <a:chExt cx="231600" cy="834300"/>
            </a:xfrm>
          </p:grpSpPr>
          <p:sp>
            <p:nvSpPr>
              <p:cNvPr id="204" name="Google Shape;204;p11"/>
              <p:cNvSpPr/>
              <p:nvPr/>
            </p:nvSpPr>
            <p:spPr>
              <a:xfrm flipH="1">
                <a:off x="445623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1"/>
              <p:cNvSpPr/>
              <p:nvPr/>
            </p:nvSpPr>
            <p:spPr>
              <a:xfrm flipH="1">
                <a:off x="445623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1"/>
              <p:cNvSpPr/>
              <p:nvPr/>
            </p:nvSpPr>
            <p:spPr>
              <a:xfrm flipH="1">
                <a:off x="445623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1"/>
              <p:cNvSpPr/>
              <p:nvPr/>
            </p:nvSpPr>
            <p:spPr>
              <a:xfrm flipH="1">
                <a:off x="445623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 name="Google Shape;208;p11"/>
            <p:cNvGrpSpPr/>
            <p:nvPr/>
          </p:nvGrpSpPr>
          <p:grpSpPr>
            <a:xfrm>
              <a:off x="4827588" y="4099200"/>
              <a:ext cx="231600" cy="1044300"/>
              <a:chOff x="4827588" y="4099200"/>
              <a:chExt cx="231600" cy="1044300"/>
            </a:xfrm>
          </p:grpSpPr>
          <p:sp>
            <p:nvSpPr>
              <p:cNvPr id="209" name="Google Shape;209;p11"/>
              <p:cNvSpPr/>
              <p:nvPr/>
            </p:nvSpPr>
            <p:spPr>
              <a:xfrm flipH="1">
                <a:off x="48275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1"/>
              <p:cNvSpPr/>
              <p:nvPr/>
            </p:nvSpPr>
            <p:spPr>
              <a:xfrm flipH="1">
                <a:off x="48275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1"/>
              <p:cNvSpPr/>
              <p:nvPr/>
            </p:nvSpPr>
            <p:spPr>
              <a:xfrm flipH="1">
                <a:off x="48275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1"/>
              <p:cNvSpPr/>
              <p:nvPr/>
            </p:nvSpPr>
            <p:spPr>
              <a:xfrm flipH="1">
                <a:off x="4827588"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1"/>
              <p:cNvSpPr/>
              <p:nvPr/>
            </p:nvSpPr>
            <p:spPr>
              <a:xfrm flipH="1">
                <a:off x="48275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4" name="Google Shape;214;p11"/>
            <p:cNvGrpSpPr/>
            <p:nvPr/>
          </p:nvGrpSpPr>
          <p:grpSpPr>
            <a:xfrm>
              <a:off x="5198943" y="4309200"/>
              <a:ext cx="231600" cy="834300"/>
              <a:chOff x="5198943" y="4309200"/>
              <a:chExt cx="231600" cy="834300"/>
            </a:xfrm>
          </p:grpSpPr>
          <p:sp>
            <p:nvSpPr>
              <p:cNvPr id="215" name="Google Shape;215;p11"/>
              <p:cNvSpPr/>
              <p:nvPr/>
            </p:nvSpPr>
            <p:spPr>
              <a:xfrm flipH="1">
                <a:off x="519894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1"/>
              <p:cNvSpPr/>
              <p:nvPr/>
            </p:nvSpPr>
            <p:spPr>
              <a:xfrm flipH="1">
                <a:off x="519894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1"/>
              <p:cNvSpPr/>
              <p:nvPr/>
            </p:nvSpPr>
            <p:spPr>
              <a:xfrm flipH="1">
                <a:off x="519894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1"/>
              <p:cNvSpPr/>
              <p:nvPr/>
            </p:nvSpPr>
            <p:spPr>
              <a:xfrm flipH="1">
                <a:off x="519894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 name="Google Shape;219;p11"/>
            <p:cNvGrpSpPr/>
            <p:nvPr/>
          </p:nvGrpSpPr>
          <p:grpSpPr>
            <a:xfrm>
              <a:off x="5570297" y="4518900"/>
              <a:ext cx="231600" cy="624600"/>
              <a:chOff x="5570297" y="4518900"/>
              <a:chExt cx="231600" cy="624600"/>
            </a:xfrm>
          </p:grpSpPr>
          <p:sp>
            <p:nvSpPr>
              <p:cNvPr id="220" name="Google Shape;220;p11"/>
              <p:cNvSpPr/>
              <p:nvPr/>
            </p:nvSpPr>
            <p:spPr>
              <a:xfrm flipH="1">
                <a:off x="557029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1"/>
              <p:cNvSpPr/>
              <p:nvPr/>
            </p:nvSpPr>
            <p:spPr>
              <a:xfrm flipH="1">
                <a:off x="557029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1"/>
              <p:cNvSpPr/>
              <p:nvPr/>
            </p:nvSpPr>
            <p:spPr>
              <a:xfrm flipH="1">
                <a:off x="557029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 name="Google Shape;223;p11"/>
            <p:cNvGrpSpPr/>
            <p:nvPr/>
          </p:nvGrpSpPr>
          <p:grpSpPr>
            <a:xfrm>
              <a:off x="5941652" y="4309200"/>
              <a:ext cx="231600" cy="834300"/>
              <a:chOff x="5941652" y="4309200"/>
              <a:chExt cx="231600" cy="834300"/>
            </a:xfrm>
          </p:grpSpPr>
          <p:sp>
            <p:nvSpPr>
              <p:cNvPr id="224" name="Google Shape;224;p11"/>
              <p:cNvSpPr/>
              <p:nvPr/>
            </p:nvSpPr>
            <p:spPr>
              <a:xfrm flipH="1">
                <a:off x="594165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1"/>
              <p:cNvSpPr/>
              <p:nvPr/>
            </p:nvSpPr>
            <p:spPr>
              <a:xfrm flipH="1">
                <a:off x="5941652"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1"/>
              <p:cNvSpPr/>
              <p:nvPr/>
            </p:nvSpPr>
            <p:spPr>
              <a:xfrm flipH="1">
                <a:off x="594165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1"/>
              <p:cNvSpPr/>
              <p:nvPr/>
            </p:nvSpPr>
            <p:spPr>
              <a:xfrm flipH="1">
                <a:off x="594165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 name="Google Shape;228;p11"/>
            <p:cNvGrpSpPr/>
            <p:nvPr/>
          </p:nvGrpSpPr>
          <p:grpSpPr>
            <a:xfrm>
              <a:off x="6313006" y="4099200"/>
              <a:ext cx="231600" cy="1044300"/>
              <a:chOff x="6313006" y="4099200"/>
              <a:chExt cx="231600" cy="1044300"/>
            </a:xfrm>
          </p:grpSpPr>
          <p:sp>
            <p:nvSpPr>
              <p:cNvPr id="229" name="Google Shape;229;p11"/>
              <p:cNvSpPr/>
              <p:nvPr/>
            </p:nvSpPr>
            <p:spPr>
              <a:xfrm flipH="1">
                <a:off x="631300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1"/>
              <p:cNvSpPr/>
              <p:nvPr/>
            </p:nvSpPr>
            <p:spPr>
              <a:xfrm flipH="1">
                <a:off x="631300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1"/>
              <p:cNvSpPr/>
              <p:nvPr/>
            </p:nvSpPr>
            <p:spPr>
              <a:xfrm flipH="1">
                <a:off x="631300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1"/>
              <p:cNvSpPr/>
              <p:nvPr/>
            </p:nvSpPr>
            <p:spPr>
              <a:xfrm flipH="1">
                <a:off x="6313006"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1"/>
              <p:cNvSpPr/>
              <p:nvPr/>
            </p:nvSpPr>
            <p:spPr>
              <a:xfrm flipH="1">
                <a:off x="631300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4" name="Google Shape;234;p11"/>
            <p:cNvGrpSpPr/>
            <p:nvPr/>
          </p:nvGrpSpPr>
          <p:grpSpPr>
            <a:xfrm>
              <a:off x="6684361" y="4309200"/>
              <a:ext cx="231600" cy="834300"/>
              <a:chOff x="6684361" y="4309200"/>
              <a:chExt cx="231600" cy="834300"/>
            </a:xfrm>
          </p:grpSpPr>
          <p:sp>
            <p:nvSpPr>
              <p:cNvPr id="235" name="Google Shape;235;p11"/>
              <p:cNvSpPr/>
              <p:nvPr/>
            </p:nvSpPr>
            <p:spPr>
              <a:xfrm flipH="1">
                <a:off x="668436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1"/>
              <p:cNvSpPr/>
              <p:nvPr/>
            </p:nvSpPr>
            <p:spPr>
              <a:xfrm flipH="1">
                <a:off x="668436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1"/>
              <p:cNvSpPr/>
              <p:nvPr/>
            </p:nvSpPr>
            <p:spPr>
              <a:xfrm flipH="1">
                <a:off x="668436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1"/>
              <p:cNvSpPr/>
              <p:nvPr/>
            </p:nvSpPr>
            <p:spPr>
              <a:xfrm flipH="1">
                <a:off x="668436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9" name="Google Shape;239;p11"/>
            <p:cNvGrpSpPr/>
            <p:nvPr/>
          </p:nvGrpSpPr>
          <p:grpSpPr>
            <a:xfrm>
              <a:off x="7055715" y="4518900"/>
              <a:ext cx="231600" cy="624600"/>
              <a:chOff x="7055715" y="4518900"/>
              <a:chExt cx="231600" cy="624600"/>
            </a:xfrm>
          </p:grpSpPr>
          <p:sp>
            <p:nvSpPr>
              <p:cNvPr id="240" name="Google Shape;240;p11"/>
              <p:cNvSpPr/>
              <p:nvPr/>
            </p:nvSpPr>
            <p:spPr>
              <a:xfrm flipH="1">
                <a:off x="705571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1"/>
              <p:cNvSpPr/>
              <p:nvPr/>
            </p:nvSpPr>
            <p:spPr>
              <a:xfrm flipH="1">
                <a:off x="705571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1"/>
              <p:cNvSpPr/>
              <p:nvPr/>
            </p:nvSpPr>
            <p:spPr>
              <a:xfrm flipH="1">
                <a:off x="705571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 name="Google Shape;243;p11"/>
            <p:cNvGrpSpPr/>
            <p:nvPr/>
          </p:nvGrpSpPr>
          <p:grpSpPr>
            <a:xfrm>
              <a:off x="7798424" y="4099200"/>
              <a:ext cx="231600" cy="1044300"/>
              <a:chOff x="7798424" y="4099200"/>
              <a:chExt cx="231600" cy="1044300"/>
            </a:xfrm>
          </p:grpSpPr>
          <p:sp>
            <p:nvSpPr>
              <p:cNvPr id="244" name="Google Shape;244;p11"/>
              <p:cNvSpPr/>
              <p:nvPr/>
            </p:nvSpPr>
            <p:spPr>
              <a:xfrm flipH="1">
                <a:off x="779842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1"/>
              <p:cNvSpPr/>
              <p:nvPr/>
            </p:nvSpPr>
            <p:spPr>
              <a:xfrm flipH="1">
                <a:off x="779842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1"/>
              <p:cNvSpPr/>
              <p:nvPr/>
            </p:nvSpPr>
            <p:spPr>
              <a:xfrm flipH="1">
                <a:off x="779842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1"/>
              <p:cNvSpPr/>
              <p:nvPr/>
            </p:nvSpPr>
            <p:spPr>
              <a:xfrm flipH="1">
                <a:off x="7798424"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1"/>
              <p:cNvSpPr/>
              <p:nvPr/>
            </p:nvSpPr>
            <p:spPr>
              <a:xfrm flipH="1">
                <a:off x="779842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9" name="Google Shape;249;p11"/>
            <p:cNvGrpSpPr/>
            <p:nvPr/>
          </p:nvGrpSpPr>
          <p:grpSpPr>
            <a:xfrm>
              <a:off x="8169779" y="4309200"/>
              <a:ext cx="231600" cy="834300"/>
              <a:chOff x="8169779" y="4309200"/>
              <a:chExt cx="231600" cy="834300"/>
            </a:xfrm>
          </p:grpSpPr>
          <p:sp>
            <p:nvSpPr>
              <p:cNvPr id="250" name="Google Shape;250;p11"/>
              <p:cNvSpPr/>
              <p:nvPr/>
            </p:nvSpPr>
            <p:spPr>
              <a:xfrm flipH="1">
                <a:off x="81697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1"/>
              <p:cNvSpPr/>
              <p:nvPr/>
            </p:nvSpPr>
            <p:spPr>
              <a:xfrm flipH="1">
                <a:off x="8169779"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1"/>
              <p:cNvSpPr/>
              <p:nvPr/>
            </p:nvSpPr>
            <p:spPr>
              <a:xfrm flipH="1">
                <a:off x="81697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1"/>
              <p:cNvSpPr/>
              <p:nvPr/>
            </p:nvSpPr>
            <p:spPr>
              <a:xfrm flipH="1">
                <a:off x="81697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4" name="Google Shape;254;p11"/>
            <p:cNvGrpSpPr/>
            <p:nvPr/>
          </p:nvGrpSpPr>
          <p:grpSpPr>
            <a:xfrm>
              <a:off x="7427070" y="4309200"/>
              <a:ext cx="231600" cy="834300"/>
              <a:chOff x="7427070" y="4309200"/>
              <a:chExt cx="231600" cy="834300"/>
            </a:xfrm>
          </p:grpSpPr>
          <p:sp>
            <p:nvSpPr>
              <p:cNvPr id="255" name="Google Shape;255;p11"/>
              <p:cNvSpPr/>
              <p:nvPr/>
            </p:nvSpPr>
            <p:spPr>
              <a:xfrm flipH="1">
                <a:off x="7427070"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1"/>
              <p:cNvSpPr/>
              <p:nvPr/>
            </p:nvSpPr>
            <p:spPr>
              <a:xfrm flipH="1">
                <a:off x="7427070"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1"/>
              <p:cNvSpPr/>
              <p:nvPr/>
            </p:nvSpPr>
            <p:spPr>
              <a:xfrm flipH="1">
                <a:off x="7427070"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1"/>
              <p:cNvSpPr/>
              <p:nvPr/>
            </p:nvSpPr>
            <p:spPr>
              <a:xfrm flipH="1">
                <a:off x="7427070"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9" name="Google Shape;259;p11"/>
            <p:cNvGrpSpPr/>
            <p:nvPr/>
          </p:nvGrpSpPr>
          <p:grpSpPr>
            <a:xfrm>
              <a:off x="8541133" y="4518900"/>
              <a:ext cx="231600" cy="624600"/>
              <a:chOff x="8541133" y="4518900"/>
              <a:chExt cx="231600" cy="624600"/>
            </a:xfrm>
          </p:grpSpPr>
          <p:sp>
            <p:nvSpPr>
              <p:cNvPr id="260" name="Google Shape;260;p11"/>
              <p:cNvSpPr/>
              <p:nvPr/>
            </p:nvSpPr>
            <p:spPr>
              <a:xfrm flipH="1">
                <a:off x="854113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1"/>
              <p:cNvSpPr/>
              <p:nvPr/>
            </p:nvSpPr>
            <p:spPr>
              <a:xfrm flipH="1">
                <a:off x="854113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1"/>
              <p:cNvSpPr/>
              <p:nvPr/>
            </p:nvSpPr>
            <p:spPr>
              <a:xfrm flipH="1">
                <a:off x="854113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3" name="Google Shape;263;p11"/>
            <p:cNvGrpSpPr/>
            <p:nvPr/>
          </p:nvGrpSpPr>
          <p:grpSpPr>
            <a:xfrm>
              <a:off x="8912488" y="4309200"/>
              <a:ext cx="231600" cy="834300"/>
              <a:chOff x="8912488" y="4309200"/>
              <a:chExt cx="231600" cy="834300"/>
            </a:xfrm>
          </p:grpSpPr>
          <p:sp>
            <p:nvSpPr>
              <p:cNvPr id="264" name="Google Shape;264;p11"/>
              <p:cNvSpPr/>
              <p:nvPr/>
            </p:nvSpPr>
            <p:spPr>
              <a:xfrm flipH="1">
                <a:off x="89124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1"/>
              <p:cNvSpPr/>
              <p:nvPr/>
            </p:nvSpPr>
            <p:spPr>
              <a:xfrm flipH="1">
                <a:off x="89124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1"/>
              <p:cNvSpPr/>
              <p:nvPr/>
            </p:nvSpPr>
            <p:spPr>
              <a:xfrm flipH="1">
                <a:off x="89124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1"/>
              <p:cNvSpPr/>
              <p:nvPr/>
            </p:nvSpPr>
            <p:spPr>
              <a:xfrm flipH="1">
                <a:off x="89124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68" name="Google Shape;268;p11"/>
          <p:cNvSpPr txBox="1"/>
          <p:nvPr>
            <p:ph hasCustomPrompt="1" type="title"/>
          </p:nvPr>
        </p:nvSpPr>
        <p:spPr>
          <a:xfrm>
            <a:off x="1388625" y="772725"/>
            <a:ext cx="6366900" cy="18633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lt1"/>
              </a:buClr>
              <a:buSzPts val="8000"/>
              <a:buNone/>
              <a:defRPr sz="8000">
                <a:solidFill>
                  <a:schemeClr val="lt1"/>
                </a:solidFill>
              </a:defRPr>
            </a:lvl1pPr>
            <a:lvl2pPr lvl="1" algn="ctr">
              <a:spcBef>
                <a:spcPts val="0"/>
              </a:spcBef>
              <a:spcAft>
                <a:spcPts val="0"/>
              </a:spcAft>
              <a:buClr>
                <a:schemeClr val="lt1"/>
              </a:buClr>
              <a:buSzPts val="8000"/>
              <a:buNone/>
              <a:defRPr sz="8000">
                <a:solidFill>
                  <a:schemeClr val="lt1"/>
                </a:solidFill>
              </a:defRPr>
            </a:lvl2pPr>
            <a:lvl3pPr lvl="2" algn="ctr">
              <a:spcBef>
                <a:spcPts val="0"/>
              </a:spcBef>
              <a:spcAft>
                <a:spcPts val="0"/>
              </a:spcAft>
              <a:buClr>
                <a:schemeClr val="lt1"/>
              </a:buClr>
              <a:buSzPts val="8000"/>
              <a:buNone/>
              <a:defRPr sz="8000">
                <a:solidFill>
                  <a:schemeClr val="lt1"/>
                </a:solidFill>
              </a:defRPr>
            </a:lvl3pPr>
            <a:lvl4pPr lvl="3" algn="ctr">
              <a:spcBef>
                <a:spcPts val="0"/>
              </a:spcBef>
              <a:spcAft>
                <a:spcPts val="0"/>
              </a:spcAft>
              <a:buClr>
                <a:schemeClr val="lt1"/>
              </a:buClr>
              <a:buSzPts val="8000"/>
              <a:buNone/>
              <a:defRPr sz="8000">
                <a:solidFill>
                  <a:schemeClr val="lt1"/>
                </a:solidFill>
              </a:defRPr>
            </a:lvl4pPr>
            <a:lvl5pPr lvl="4" algn="ctr">
              <a:spcBef>
                <a:spcPts val="0"/>
              </a:spcBef>
              <a:spcAft>
                <a:spcPts val="0"/>
              </a:spcAft>
              <a:buClr>
                <a:schemeClr val="lt1"/>
              </a:buClr>
              <a:buSzPts val="8000"/>
              <a:buNone/>
              <a:defRPr sz="8000">
                <a:solidFill>
                  <a:schemeClr val="lt1"/>
                </a:solidFill>
              </a:defRPr>
            </a:lvl5pPr>
            <a:lvl6pPr lvl="5" algn="ctr">
              <a:spcBef>
                <a:spcPts val="0"/>
              </a:spcBef>
              <a:spcAft>
                <a:spcPts val="0"/>
              </a:spcAft>
              <a:buClr>
                <a:schemeClr val="lt1"/>
              </a:buClr>
              <a:buSzPts val="8000"/>
              <a:buNone/>
              <a:defRPr sz="8000">
                <a:solidFill>
                  <a:schemeClr val="lt1"/>
                </a:solidFill>
              </a:defRPr>
            </a:lvl6pPr>
            <a:lvl7pPr lvl="6" algn="ctr">
              <a:spcBef>
                <a:spcPts val="0"/>
              </a:spcBef>
              <a:spcAft>
                <a:spcPts val="0"/>
              </a:spcAft>
              <a:buClr>
                <a:schemeClr val="lt1"/>
              </a:buClr>
              <a:buSzPts val="8000"/>
              <a:buNone/>
              <a:defRPr sz="8000">
                <a:solidFill>
                  <a:schemeClr val="lt1"/>
                </a:solidFill>
              </a:defRPr>
            </a:lvl7pPr>
            <a:lvl8pPr lvl="7" algn="ctr">
              <a:spcBef>
                <a:spcPts val="0"/>
              </a:spcBef>
              <a:spcAft>
                <a:spcPts val="0"/>
              </a:spcAft>
              <a:buClr>
                <a:schemeClr val="lt1"/>
              </a:buClr>
              <a:buSzPts val="8000"/>
              <a:buNone/>
              <a:defRPr sz="8000">
                <a:solidFill>
                  <a:schemeClr val="lt1"/>
                </a:solidFill>
              </a:defRPr>
            </a:lvl8pPr>
            <a:lvl9pPr lvl="8" algn="ctr">
              <a:spcBef>
                <a:spcPts val="0"/>
              </a:spcBef>
              <a:spcAft>
                <a:spcPts val="0"/>
              </a:spcAft>
              <a:buClr>
                <a:schemeClr val="lt1"/>
              </a:buClr>
              <a:buSzPts val="8000"/>
              <a:buNone/>
              <a:defRPr sz="8000">
                <a:solidFill>
                  <a:schemeClr val="lt1"/>
                </a:solidFill>
              </a:defRPr>
            </a:lvl9pPr>
          </a:lstStyle>
          <a:p>
            <a:r>
              <a:t>xx%</a:t>
            </a:r>
          </a:p>
        </p:txBody>
      </p:sp>
      <p:sp>
        <p:nvSpPr>
          <p:cNvPr id="269" name="Google Shape;269;p11"/>
          <p:cNvSpPr txBox="1"/>
          <p:nvPr>
            <p:ph idx="1" type="body"/>
          </p:nvPr>
        </p:nvSpPr>
        <p:spPr>
          <a:xfrm>
            <a:off x="1388625" y="2712300"/>
            <a:ext cx="6366900" cy="1111200"/>
          </a:xfrm>
          <a:prstGeom prst="rect">
            <a:avLst/>
          </a:prstGeom>
        </p:spPr>
        <p:txBody>
          <a:bodyPr anchorCtr="0" anchor="t" bIns="91425" lIns="91425" spcFirstLastPara="1" rIns="91425" wrap="square" tIns="91425">
            <a:normAutofit/>
          </a:bodyPr>
          <a:lstStyle>
            <a:lvl1pPr indent="-311150" lvl="0" marL="457200" algn="ctr">
              <a:spcBef>
                <a:spcPts val="0"/>
              </a:spcBef>
              <a:spcAft>
                <a:spcPts val="0"/>
              </a:spcAft>
              <a:buClr>
                <a:schemeClr val="lt1"/>
              </a:buClr>
              <a:buSzPts val="1300"/>
              <a:buChar char="●"/>
              <a:defRPr>
                <a:solidFill>
                  <a:schemeClr val="lt1"/>
                </a:solidFill>
              </a:defRPr>
            </a:lvl1pPr>
            <a:lvl2pPr indent="-298450" lvl="1" marL="914400" algn="ctr">
              <a:spcBef>
                <a:spcPts val="0"/>
              </a:spcBef>
              <a:spcAft>
                <a:spcPts val="0"/>
              </a:spcAft>
              <a:buClr>
                <a:schemeClr val="lt1"/>
              </a:buClr>
              <a:buSzPts val="1100"/>
              <a:buChar char="○"/>
              <a:defRPr>
                <a:solidFill>
                  <a:schemeClr val="lt1"/>
                </a:solidFill>
              </a:defRPr>
            </a:lvl2pPr>
            <a:lvl3pPr indent="-298450" lvl="2" marL="1371600" algn="ctr">
              <a:spcBef>
                <a:spcPts val="0"/>
              </a:spcBef>
              <a:spcAft>
                <a:spcPts val="0"/>
              </a:spcAft>
              <a:buClr>
                <a:schemeClr val="lt1"/>
              </a:buClr>
              <a:buSzPts val="1100"/>
              <a:buChar char="■"/>
              <a:defRPr>
                <a:solidFill>
                  <a:schemeClr val="lt1"/>
                </a:solidFill>
              </a:defRPr>
            </a:lvl3pPr>
            <a:lvl4pPr indent="-298450" lvl="3" marL="1828800" algn="ctr">
              <a:spcBef>
                <a:spcPts val="0"/>
              </a:spcBef>
              <a:spcAft>
                <a:spcPts val="0"/>
              </a:spcAft>
              <a:buClr>
                <a:schemeClr val="lt1"/>
              </a:buClr>
              <a:buSzPts val="1100"/>
              <a:buChar char="●"/>
              <a:defRPr>
                <a:solidFill>
                  <a:schemeClr val="lt1"/>
                </a:solidFill>
              </a:defRPr>
            </a:lvl4pPr>
            <a:lvl5pPr indent="-298450" lvl="4" marL="2286000" algn="ctr">
              <a:spcBef>
                <a:spcPts val="0"/>
              </a:spcBef>
              <a:spcAft>
                <a:spcPts val="0"/>
              </a:spcAft>
              <a:buClr>
                <a:schemeClr val="lt1"/>
              </a:buClr>
              <a:buSzPts val="1100"/>
              <a:buChar char="○"/>
              <a:defRPr>
                <a:solidFill>
                  <a:schemeClr val="lt1"/>
                </a:solidFill>
              </a:defRPr>
            </a:lvl5pPr>
            <a:lvl6pPr indent="-298450" lvl="5" marL="2743200" algn="ctr">
              <a:spcBef>
                <a:spcPts val="0"/>
              </a:spcBef>
              <a:spcAft>
                <a:spcPts val="0"/>
              </a:spcAft>
              <a:buClr>
                <a:schemeClr val="lt1"/>
              </a:buClr>
              <a:buSzPts val="1100"/>
              <a:buChar char="■"/>
              <a:defRPr>
                <a:solidFill>
                  <a:schemeClr val="lt1"/>
                </a:solidFill>
              </a:defRPr>
            </a:lvl6pPr>
            <a:lvl7pPr indent="-298450" lvl="6" marL="3200400" algn="ctr">
              <a:spcBef>
                <a:spcPts val="0"/>
              </a:spcBef>
              <a:spcAft>
                <a:spcPts val="0"/>
              </a:spcAft>
              <a:buClr>
                <a:schemeClr val="lt1"/>
              </a:buClr>
              <a:buSzPts val="1100"/>
              <a:buChar char="●"/>
              <a:defRPr>
                <a:solidFill>
                  <a:schemeClr val="lt1"/>
                </a:solidFill>
              </a:defRPr>
            </a:lvl7pPr>
            <a:lvl8pPr indent="-298450" lvl="7" marL="3657600" algn="ctr">
              <a:spcBef>
                <a:spcPts val="0"/>
              </a:spcBef>
              <a:spcAft>
                <a:spcPts val="0"/>
              </a:spcAft>
              <a:buClr>
                <a:schemeClr val="lt1"/>
              </a:buClr>
              <a:buSzPts val="1100"/>
              <a:buChar char="○"/>
              <a:defRPr>
                <a:solidFill>
                  <a:schemeClr val="lt1"/>
                </a:solidFill>
              </a:defRPr>
            </a:lvl8pPr>
            <a:lvl9pPr indent="-298450" lvl="8" marL="4114800" algn="ctr">
              <a:spcBef>
                <a:spcPts val="0"/>
              </a:spcBef>
              <a:spcAft>
                <a:spcPts val="0"/>
              </a:spcAft>
              <a:buClr>
                <a:schemeClr val="lt1"/>
              </a:buClr>
              <a:buSzPts val="1100"/>
              <a:buChar char="■"/>
              <a:defRPr>
                <a:solidFill>
                  <a:schemeClr val="lt1"/>
                </a:solidFill>
              </a:defRPr>
            </a:lvl9pPr>
          </a:lstStyle>
          <a:p/>
        </p:txBody>
      </p:sp>
      <p:sp>
        <p:nvSpPr>
          <p:cNvPr id="270" name="Google Shape;270;p11"/>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71" name="Shape 271"/>
        <p:cNvGrpSpPr/>
        <p:nvPr/>
      </p:nvGrpSpPr>
      <p:grpSpPr>
        <a:xfrm>
          <a:off x="0" y="0"/>
          <a:ext cx="0" cy="0"/>
          <a:chOff x="0" y="0"/>
          <a:chExt cx="0" cy="0"/>
        </a:xfrm>
      </p:grpSpPr>
      <p:sp>
        <p:nvSpPr>
          <p:cNvPr id="272" name="Google Shape;272;p12"/>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49" name="Shape 49"/>
        <p:cNvGrpSpPr/>
        <p:nvPr/>
      </p:nvGrpSpPr>
      <p:grpSpPr>
        <a:xfrm>
          <a:off x="0" y="0"/>
          <a:ext cx="0" cy="0"/>
          <a:chOff x="0" y="0"/>
          <a:chExt cx="0" cy="0"/>
        </a:xfrm>
      </p:grpSpPr>
      <p:grpSp>
        <p:nvGrpSpPr>
          <p:cNvPr id="50" name="Google Shape;50;p3"/>
          <p:cNvGrpSpPr/>
          <p:nvPr/>
        </p:nvGrpSpPr>
        <p:grpSpPr>
          <a:xfrm>
            <a:off x="146769" y="3406"/>
            <a:ext cx="1233215" cy="1384535"/>
            <a:chOff x="146769" y="3406"/>
            <a:chExt cx="1233215" cy="1384535"/>
          </a:xfrm>
        </p:grpSpPr>
        <p:grpSp>
          <p:nvGrpSpPr>
            <p:cNvPr id="51" name="Google Shape;51;p3"/>
            <p:cNvGrpSpPr/>
            <p:nvPr/>
          </p:nvGrpSpPr>
          <p:grpSpPr>
            <a:xfrm>
              <a:off x="1063183" y="3406"/>
              <a:ext cx="316800" cy="688513"/>
              <a:chOff x="1063183" y="3406"/>
              <a:chExt cx="316800" cy="688513"/>
            </a:xfrm>
          </p:grpSpPr>
          <p:sp>
            <p:nvSpPr>
              <p:cNvPr id="52" name="Google Shape;52;p3"/>
              <p:cNvSpPr/>
              <p:nvPr/>
            </p:nvSpPr>
            <p:spPr>
              <a:xfrm rot="10800000">
                <a:off x="1063183"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3"/>
              <p:cNvSpPr/>
              <p:nvPr/>
            </p:nvSpPr>
            <p:spPr>
              <a:xfrm rot="10800000">
                <a:off x="1063183"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 name="Google Shape;54;p3"/>
            <p:cNvGrpSpPr/>
            <p:nvPr/>
          </p:nvGrpSpPr>
          <p:grpSpPr>
            <a:xfrm>
              <a:off x="604976" y="3406"/>
              <a:ext cx="316800" cy="1036524"/>
              <a:chOff x="604976" y="3406"/>
              <a:chExt cx="316800" cy="1036524"/>
            </a:xfrm>
          </p:grpSpPr>
          <p:sp>
            <p:nvSpPr>
              <p:cNvPr id="55" name="Google Shape;55;p3"/>
              <p:cNvSpPr/>
              <p:nvPr/>
            </p:nvSpPr>
            <p:spPr>
              <a:xfrm rot="10800000">
                <a:off x="604976"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3"/>
              <p:cNvSpPr/>
              <p:nvPr/>
            </p:nvSpPr>
            <p:spPr>
              <a:xfrm rot="10800000">
                <a:off x="604976"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3"/>
              <p:cNvSpPr/>
              <p:nvPr/>
            </p:nvSpPr>
            <p:spPr>
              <a:xfrm rot="10800000">
                <a:off x="604976"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 name="Google Shape;58;p3"/>
            <p:cNvGrpSpPr/>
            <p:nvPr/>
          </p:nvGrpSpPr>
          <p:grpSpPr>
            <a:xfrm>
              <a:off x="146769" y="3406"/>
              <a:ext cx="316800" cy="1384535"/>
              <a:chOff x="146769" y="3406"/>
              <a:chExt cx="316800" cy="1384535"/>
            </a:xfrm>
          </p:grpSpPr>
          <p:sp>
            <p:nvSpPr>
              <p:cNvPr id="59" name="Google Shape;59;p3"/>
              <p:cNvSpPr/>
              <p:nvPr/>
            </p:nvSpPr>
            <p:spPr>
              <a:xfrm rot="10800000">
                <a:off x="146769"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3"/>
              <p:cNvSpPr/>
              <p:nvPr/>
            </p:nvSpPr>
            <p:spPr>
              <a:xfrm rot="10800000">
                <a:off x="146769" y="3441"/>
                <a:ext cx="316800" cy="1384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3"/>
              <p:cNvSpPr/>
              <p:nvPr/>
            </p:nvSpPr>
            <p:spPr>
              <a:xfrm rot="10800000">
                <a:off x="146769"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3"/>
              <p:cNvSpPr/>
              <p:nvPr/>
            </p:nvSpPr>
            <p:spPr>
              <a:xfrm rot="10800000">
                <a:off x="146769"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3" name="Google Shape;63;p3"/>
          <p:cNvGrpSpPr/>
          <p:nvPr/>
        </p:nvGrpSpPr>
        <p:grpSpPr>
          <a:xfrm>
            <a:off x="6775084" y="2904008"/>
            <a:ext cx="2186148" cy="2239500"/>
            <a:chOff x="6775084" y="2904008"/>
            <a:chExt cx="2186148" cy="2239500"/>
          </a:xfrm>
        </p:grpSpPr>
        <p:grpSp>
          <p:nvGrpSpPr>
            <p:cNvPr id="64" name="Google Shape;64;p3"/>
            <p:cNvGrpSpPr/>
            <p:nvPr/>
          </p:nvGrpSpPr>
          <p:grpSpPr>
            <a:xfrm>
              <a:off x="6775084" y="4253708"/>
              <a:ext cx="409500" cy="889800"/>
              <a:chOff x="6775084" y="4253708"/>
              <a:chExt cx="409500" cy="889800"/>
            </a:xfrm>
          </p:grpSpPr>
          <p:sp>
            <p:nvSpPr>
              <p:cNvPr id="65" name="Google Shape;65;p3"/>
              <p:cNvSpPr/>
              <p:nvPr/>
            </p:nvSpPr>
            <p:spPr>
              <a:xfrm>
                <a:off x="6775084"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3"/>
              <p:cNvSpPr/>
              <p:nvPr/>
            </p:nvSpPr>
            <p:spPr>
              <a:xfrm>
                <a:off x="6775084"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 name="Google Shape;67;p3"/>
            <p:cNvGrpSpPr/>
            <p:nvPr/>
          </p:nvGrpSpPr>
          <p:grpSpPr>
            <a:xfrm>
              <a:off x="7367299" y="3804008"/>
              <a:ext cx="409500" cy="1339500"/>
              <a:chOff x="7367299" y="3804008"/>
              <a:chExt cx="409500" cy="1339500"/>
            </a:xfrm>
          </p:grpSpPr>
          <p:sp>
            <p:nvSpPr>
              <p:cNvPr id="68" name="Google Shape;68;p3"/>
              <p:cNvSpPr/>
              <p:nvPr/>
            </p:nvSpPr>
            <p:spPr>
              <a:xfrm>
                <a:off x="7367299"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3"/>
              <p:cNvSpPr/>
              <p:nvPr/>
            </p:nvSpPr>
            <p:spPr>
              <a:xfrm>
                <a:off x="7367299"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3"/>
              <p:cNvSpPr/>
              <p:nvPr/>
            </p:nvSpPr>
            <p:spPr>
              <a:xfrm>
                <a:off x="7367299"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 name="Google Shape;71;p3"/>
            <p:cNvGrpSpPr/>
            <p:nvPr/>
          </p:nvGrpSpPr>
          <p:grpSpPr>
            <a:xfrm>
              <a:off x="7959516" y="3354008"/>
              <a:ext cx="409500" cy="1789500"/>
              <a:chOff x="7959516" y="3354008"/>
              <a:chExt cx="409500" cy="1789500"/>
            </a:xfrm>
          </p:grpSpPr>
          <p:sp>
            <p:nvSpPr>
              <p:cNvPr id="72" name="Google Shape;72;p3"/>
              <p:cNvSpPr/>
              <p:nvPr/>
            </p:nvSpPr>
            <p:spPr>
              <a:xfrm>
                <a:off x="7959516"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3"/>
              <p:cNvSpPr/>
              <p:nvPr/>
            </p:nvSpPr>
            <p:spPr>
              <a:xfrm>
                <a:off x="7959516"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3"/>
              <p:cNvSpPr/>
              <p:nvPr/>
            </p:nvSpPr>
            <p:spPr>
              <a:xfrm>
                <a:off x="7959516"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3"/>
              <p:cNvSpPr/>
              <p:nvPr/>
            </p:nvSpPr>
            <p:spPr>
              <a:xfrm>
                <a:off x="7959516"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 name="Google Shape;76;p3"/>
            <p:cNvGrpSpPr/>
            <p:nvPr/>
          </p:nvGrpSpPr>
          <p:grpSpPr>
            <a:xfrm>
              <a:off x="8551731" y="2904008"/>
              <a:ext cx="409500" cy="2239500"/>
              <a:chOff x="8551731" y="2904008"/>
              <a:chExt cx="409500" cy="2239500"/>
            </a:xfrm>
          </p:grpSpPr>
          <p:sp>
            <p:nvSpPr>
              <p:cNvPr id="77" name="Google Shape;77;p3"/>
              <p:cNvSpPr/>
              <p:nvPr/>
            </p:nvSpPr>
            <p:spPr>
              <a:xfrm>
                <a:off x="8551731"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3"/>
              <p:cNvSpPr/>
              <p:nvPr/>
            </p:nvSpPr>
            <p:spPr>
              <a:xfrm>
                <a:off x="8551731"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3"/>
              <p:cNvSpPr/>
              <p:nvPr/>
            </p:nvSpPr>
            <p:spPr>
              <a:xfrm>
                <a:off x="8551731"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3"/>
              <p:cNvSpPr/>
              <p:nvPr/>
            </p:nvSpPr>
            <p:spPr>
              <a:xfrm>
                <a:off x="8551731" y="2904008"/>
                <a:ext cx="409500" cy="22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3"/>
              <p:cNvSpPr/>
              <p:nvPr/>
            </p:nvSpPr>
            <p:spPr>
              <a:xfrm>
                <a:off x="8551731"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2" name="Google Shape;82;p3"/>
          <p:cNvSpPr txBox="1"/>
          <p:nvPr>
            <p:ph type="title"/>
          </p:nvPr>
        </p:nvSpPr>
        <p:spPr>
          <a:xfrm>
            <a:off x="824000" y="1613825"/>
            <a:ext cx="5857800" cy="18729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83" name="Google Shape;83;p3"/>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4" name="Shape 84"/>
        <p:cNvGrpSpPr/>
        <p:nvPr/>
      </p:nvGrpSpPr>
      <p:grpSpPr>
        <a:xfrm>
          <a:off x="0" y="0"/>
          <a:ext cx="0" cy="0"/>
          <a:chOff x="0" y="0"/>
          <a:chExt cx="0" cy="0"/>
        </a:xfrm>
      </p:grpSpPr>
      <p:grpSp>
        <p:nvGrpSpPr>
          <p:cNvPr id="85" name="Google Shape;85;p4"/>
          <p:cNvGrpSpPr/>
          <p:nvPr/>
        </p:nvGrpSpPr>
        <p:grpSpPr>
          <a:xfrm>
            <a:off x="625966" y="299376"/>
            <a:ext cx="999312" cy="999312"/>
            <a:chOff x="348199" y="179450"/>
            <a:chExt cx="1116300" cy="1116300"/>
          </a:xfrm>
        </p:grpSpPr>
        <p:sp>
          <p:nvSpPr>
            <p:cNvPr id="86" name="Google Shape;86;p4"/>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4"/>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 name="Google Shape;88;p4"/>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89" name="Google Shape;89;p4"/>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0" name="Google Shape;90;p4"/>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91" name="Shape 91"/>
        <p:cNvGrpSpPr/>
        <p:nvPr/>
      </p:nvGrpSpPr>
      <p:grpSpPr>
        <a:xfrm>
          <a:off x="0" y="0"/>
          <a:ext cx="0" cy="0"/>
          <a:chOff x="0" y="0"/>
          <a:chExt cx="0" cy="0"/>
        </a:xfrm>
      </p:grpSpPr>
      <p:grpSp>
        <p:nvGrpSpPr>
          <p:cNvPr id="92" name="Google Shape;92;p5"/>
          <p:cNvGrpSpPr/>
          <p:nvPr/>
        </p:nvGrpSpPr>
        <p:grpSpPr>
          <a:xfrm>
            <a:off x="625966" y="299376"/>
            <a:ext cx="999312" cy="999312"/>
            <a:chOff x="348199" y="179450"/>
            <a:chExt cx="1116300" cy="1116300"/>
          </a:xfrm>
        </p:grpSpPr>
        <p:sp>
          <p:nvSpPr>
            <p:cNvPr id="93" name="Google Shape;93;p5"/>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5"/>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5"/>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6" name="Google Shape;96;p5"/>
          <p:cNvSpPr txBox="1"/>
          <p:nvPr>
            <p:ph idx="1" type="body"/>
          </p:nvPr>
        </p:nvSpPr>
        <p:spPr>
          <a:xfrm>
            <a:off x="1303800" y="1990050"/>
            <a:ext cx="34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7" name="Google Shape;97;p5"/>
          <p:cNvSpPr txBox="1"/>
          <p:nvPr>
            <p:ph idx="2" type="body"/>
          </p:nvPr>
        </p:nvSpPr>
        <p:spPr>
          <a:xfrm>
            <a:off x="4903650" y="1990050"/>
            <a:ext cx="34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8" name="Google Shape;98;p5"/>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9" name="Shape 99"/>
        <p:cNvGrpSpPr/>
        <p:nvPr/>
      </p:nvGrpSpPr>
      <p:grpSpPr>
        <a:xfrm>
          <a:off x="0" y="0"/>
          <a:ext cx="0" cy="0"/>
          <a:chOff x="0" y="0"/>
          <a:chExt cx="0" cy="0"/>
        </a:xfrm>
      </p:grpSpPr>
      <p:grpSp>
        <p:nvGrpSpPr>
          <p:cNvPr id="100" name="Google Shape;100;p6"/>
          <p:cNvGrpSpPr/>
          <p:nvPr/>
        </p:nvGrpSpPr>
        <p:grpSpPr>
          <a:xfrm>
            <a:off x="625966" y="299376"/>
            <a:ext cx="999312" cy="999312"/>
            <a:chOff x="348199" y="179450"/>
            <a:chExt cx="1116300" cy="1116300"/>
          </a:xfrm>
        </p:grpSpPr>
        <p:sp>
          <p:nvSpPr>
            <p:cNvPr id="101" name="Google Shape;101;p6"/>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6"/>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6"/>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04" name="Google Shape;104;p6"/>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05" name="Shape 105"/>
        <p:cNvGrpSpPr/>
        <p:nvPr/>
      </p:nvGrpSpPr>
      <p:grpSpPr>
        <a:xfrm>
          <a:off x="0" y="0"/>
          <a:ext cx="0" cy="0"/>
          <a:chOff x="0" y="0"/>
          <a:chExt cx="0" cy="0"/>
        </a:xfrm>
      </p:grpSpPr>
      <p:grpSp>
        <p:nvGrpSpPr>
          <p:cNvPr id="106" name="Google Shape;106;p7"/>
          <p:cNvGrpSpPr/>
          <p:nvPr/>
        </p:nvGrpSpPr>
        <p:grpSpPr>
          <a:xfrm>
            <a:off x="625966" y="299376"/>
            <a:ext cx="999312" cy="999312"/>
            <a:chOff x="348199" y="179450"/>
            <a:chExt cx="1116300" cy="1116300"/>
          </a:xfrm>
        </p:grpSpPr>
        <p:sp>
          <p:nvSpPr>
            <p:cNvPr id="107" name="Google Shape;107;p7"/>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7"/>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 name="Google Shape;109;p7"/>
          <p:cNvSpPr txBox="1"/>
          <p:nvPr>
            <p:ph type="title"/>
          </p:nvPr>
        </p:nvSpPr>
        <p:spPr>
          <a:xfrm>
            <a:off x="1303800" y="598575"/>
            <a:ext cx="3312000" cy="15900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10" name="Google Shape;110;p7"/>
          <p:cNvSpPr txBox="1"/>
          <p:nvPr>
            <p:ph idx="1" type="body"/>
          </p:nvPr>
        </p:nvSpPr>
        <p:spPr>
          <a:xfrm>
            <a:off x="1303800" y="2309675"/>
            <a:ext cx="3312000" cy="22218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11" name="Google Shape;111;p7"/>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dk1"/>
        </a:solidFill>
      </p:bgPr>
    </p:bg>
    <p:spTree>
      <p:nvGrpSpPr>
        <p:cNvPr id="112" name="Shape 112"/>
        <p:cNvGrpSpPr/>
        <p:nvPr/>
      </p:nvGrpSpPr>
      <p:grpSpPr>
        <a:xfrm>
          <a:off x="0" y="0"/>
          <a:ext cx="0" cy="0"/>
          <a:chOff x="0" y="0"/>
          <a:chExt cx="0" cy="0"/>
        </a:xfrm>
      </p:grpSpPr>
      <p:grpSp>
        <p:nvGrpSpPr>
          <p:cNvPr id="113" name="Google Shape;113;p8"/>
          <p:cNvGrpSpPr/>
          <p:nvPr/>
        </p:nvGrpSpPr>
        <p:grpSpPr>
          <a:xfrm>
            <a:off x="6866714" y="1306"/>
            <a:ext cx="2267451" cy="2601690"/>
            <a:chOff x="6790514" y="1306"/>
            <a:chExt cx="2267451" cy="2601690"/>
          </a:xfrm>
        </p:grpSpPr>
        <p:grpSp>
          <p:nvGrpSpPr>
            <p:cNvPr id="114" name="Google Shape;114;p8"/>
            <p:cNvGrpSpPr/>
            <p:nvPr/>
          </p:nvGrpSpPr>
          <p:grpSpPr>
            <a:xfrm>
              <a:off x="7067465" y="1306"/>
              <a:ext cx="1990500" cy="1990200"/>
              <a:chOff x="7067465" y="1306"/>
              <a:chExt cx="1990500" cy="1990200"/>
            </a:xfrm>
          </p:grpSpPr>
          <p:sp>
            <p:nvSpPr>
              <p:cNvPr id="115" name="Google Shape;115;p8"/>
              <p:cNvSpPr/>
              <p:nvPr/>
            </p:nvSpPr>
            <p:spPr>
              <a:xfrm rot="-8648551">
                <a:off x="7594313" y="527721"/>
                <a:ext cx="937226" cy="937226"/>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8"/>
              <p:cNvSpPr/>
              <p:nvPr/>
            </p:nvSpPr>
            <p:spPr>
              <a:xfrm rot="-8648551">
                <a:off x="7594313" y="527721"/>
                <a:ext cx="937226" cy="937226"/>
              </a:xfrm>
              <a:prstGeom prst="pie">
                <a:avLst>
                  <a:gd fmla="val 19376841"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8"/>
              <p:cNvSpPr/>
              <p:nvPr/>
            </p:nvSpPr>
            <p:spPr>
              <a:xfrm rot="-8649154">
                <a:off x="7349891" y="283705"/>
                <a:ext cx="1425647" cy="14254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 name="Google Shape;118;p8"/>
            <p:cNvGrpSpPr/>
            <p:nvPr/>
          </p:nvGrpSpPr>
          <p:grpSpPr>
            <a:xfrm>
              <a:off x="8207126" y="1807996"/>
              <a:ext cx="795000" cy="795000"/>
              <a:chOff x="8207126" y="1807996"/>
              <a:chExt cx="795000" cy="795000"/>
            </a:xfrm>
          </p:grpSpPr>
          <p:sp>
            <p:nvSpPr>
              <p:cNvPr id="119" name="Google Shape;119;p8"/>
              <p:cNvSpPr/>
              <p:nvPr/>
            </p:nvSpPr>
            <p:spPr>
              <a:xfrm rot="2152054">
                <a:off x="8319942" y="1920813"/>
                <a:ext cx="569367" cy="569367"/>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8"/>
              <p:cNvSpPr/>
              <p:nvPr/>
            </p:nvSpPr>
            <p:spPr>
              <a:xfrm rot="2150259">
                <a:off x="8408218" y="2008610"/>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8"/>
              <p:cNvSpPr/>
              <p:nvPr/>
            </p:nvSpPr>
            <p:spPr>
              <a:xfrm rot="2150259">
                <a:off x="8408218" y="2008610"/>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 name="Google Shape;122;p8"/>
            <p:cNvGrpSpPr/>
            <p:nvPr/>
          </p:nvGrpSpPr>
          <p:grpSpPr>
            <a:xfrm>
              <a:off x="6790514" y="118857"/>
              <a:ext cx="548700" cy="548700"/>
              <a:chOff x="6790514" y="118857"/>
              <a:chExt cx="548700" cy="548700"/>
            </a:xfrm>
          </p:grpSpPr>
          <p:sp>
            <p:nvSpPr>
              <p:cNvPr id="123" name="Google Shape;123;p8"/>
              <p:cNvSpPr/>
              <p:nvPr/>
            </p:nvSpPr>
            <p:spPr>
              <a:xfrm rot="2150259">
                <a:off x="6868362" y="196705"/>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8"/>
              <p:cNvSpPr/>
              <p:nvPr/>
            </p:nvSpPr>
            <p:spPr>
              <a:xfrm rot="2150259">
                <a:off x="6868362" y="196705"/>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25" name="Google Shape;125;p8"/>
          <p:cNvSpPr txBox="1"/>
          <p:nvPr>
            <p:ph type="title"/>
          </p:nvPr>
        </p:nvSpPr>
        <p:spPr>
          <a:xfrm>
            <a:off x="824000" y="763600"/>
            <a:ext cx="5857800" cy="35733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26" name="Google Shape;126;p8"/>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27" name="Shape 127"/>
        <p:cNvGrpSpPr/>
        <p:nvPr/>
      </p:nvGrpSpPr>
      <p:grpSpPr>
        <a:xfrm>
          <a:off x="0" y="0"/>
          <a:ext cx="0" cy="0"/>
          <a:chOff x="0" y="0"/>
          <a:chExt cx="0" cy="0"/>
        </a:xfrm>
      </p:grpSpPr>
      <p:grpSp>
        <p:nvGrpSpPr>
          <p:cNvPr id="128" name="Google Shape;128;p9"/>
          <p:cNvGrpSpPr/>
          <p:nvPr/>
        </p:nvGrpSpPr>
        <p:grpSpPr>
          <a:xfrm>
            <a:off x="625966" y="299376"/>
            <a:ext cx="999312" cy="999312"/>
            <a:chOff x="348199" y="179450"/>
            <a:chExt cx="1116300" cy="1116300"/>
          </a:xfrm>
        </p:grpSpPr>
        <p:sp>
          <p:nvSpPr>
            <p:cNvPr id="129" name="Google Shape;129;p9"/>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9"/>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 name="Google Shape;131;p9"/>
          <p:cNvSpPr txBox="1"/>
          <p:nvPr>
            <p:ph type="title"/>
          </p:nvPr>
        </p:nvSpPr>
        <p:spPr>
          <a:xfrm>
            <a:off x="1303800" y="598575"/>
            <a:ext cx="3430500" cy="19902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32" name="Google Shape;132;p9"/>
          <p:cNvSpPr txBox="1"/>
          <p:nvPr>
            <p:ph idx="1" type="subTitle"/>
          </p:nvPr>
        </p:nvSpPr>
        <p:spPr>
          <a:xfrm>
            <a:off x="1303800" y="2743203"/>
            <a:ext cx="3430500" cy="7260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33" name="Google Shape;133;p9"/>
          <p:cNvSpPr txBox="1"/>
          <p:nvPr>
            <p:ph idx="2" type="body"/>
          </p:nvPr>
        </p:nvSpPr>
        <p:spPr>
          <a:xfrm>
            <a:off x="4903700" y="661000"/>
            <a:ext cx="3430500" cy="38706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34" name="Google Shape;134;p9"/>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5" name="Shape 135"/>
        <p:cNvGrpSpPr/>
        <p:nvPr/>
      </p:nvGrpSpPr>
      <p:grpSpPr>
        <a:xfrm>
          <a:off x="0" y="0"/>
          <a:ext cx="0" cy="0"/>
          <a:chOff x="0" y="0"/>
          <a:chExt cx="0" cy="0"/>
        </a:xfrm>
      </p:grpSpPr>
      <p:grpSp>
        <p:nvGrpSpPr>
          <p:cNvPr id="136" name="Google Shape;136;p10"/>
          <p:cNvGrpSpPr/>
          <p:nvPr/>
        </p:nvGrpSpPr>
        <p:grpSpPr>
          <a:xfrm>
            <a:off x="713373" y="3847119"/>
            <a:ext cx="825392" cy="825392"/>
            <a:chOff x="348199" y="179450"/>
            <a:chExt cx="1116300" cy="1116300"/>
          </a:xfrm>
        </p:grpSpPr>
        <p:sp>
          <p:nvSpPr>
            <p:cNvPr id="137" name="Google Shape;137;p10"/>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0"/>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 name="Google Shape;139;p10"/>
          <p:cNvSpPr txBox="1"/>
          <p:nvPr>
            <p:ph idx="1" type="body"/>
          </p:nvPr>
        </p:nvSpPr>
        <p:spPr>
          <a:xfrm>
            <a:off x="1303800" y="4138975"/>
            <a:ext cx="5843100" cy="534900"/>
          </a:xfrm>
          <a:prstGeom prst="rect">
            <a:avLst/>
          </a:prstGeom>
        </p:spPr>
        <p:txBody>
          <a:bodyPr anchorCtr="0" anchor="t"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40" name="Google Shape;140;p10"/>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mentu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1pPr>
            <a:lvl2pPr lvl="1">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2pPr>
            <a:lvl3pPr lvl="2">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3pPr>
            <a:lvl4pPr lvl="3">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4pPr>
            <a:lvl5pPr lvl="4">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5pPr>
            <a:lvl6pPr lvl="5">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6pPr>
            <a:lvl7pPr lvl="6">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7pPr>
            <a:lvl8pPr lvl="7">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8pPr>
            <a:lvl9pPr lvl="8">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Nunito"/>
              <a:buChar char="●"/>
              <a:defRPr sz="1300">
                <a:solidFill>
                  <a:schemeClr val="dk2"/>
                </a:solidFill>
                <a:latin typeface="Nunito"/>
                <a:ea typeface="Nunito"/>
                <a:cs typeface="Nunito"/>
                <a:sym typeface="Nunito"/>
              </a:defRPr>
            </a:lvl1pPr>
            <a:lvl2pPr indent="-298450" lvl="1" marL="9144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2pPr>
            <a:lvl3pPr indent="-298450" lvl="2" marL="13716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3pPr>
            <a:lvl4pPr indent="-298450" lvl="3" marL="18288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4pPr>
            <a:lvl5pPr indent="-298450" lvl="4" marL="22860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5pPr>
            <a:lvl6pPr indent="-298450" lvl="5" marL="27432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6pPr>
            <a:lvl7pPr indent="-298450" lvl="6" marL="32004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7pPr>
            <a:lvl8pPr indent="-298450" lvl="7" marL="36576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8pPr>
            <a:lvl9pPr indent="-298450" lvl="8" marL="41148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9pPr>
          </a:lstStyle>
          <a:p/>
        </p:txBody>
      </p:sp>
      <p:sp>
        <p:nvSpPr>
          <p:cNvPr id="8" name="Google Shape;8;p1"/>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rmAutofit/>
          </a:bodyPr>
          <a:lstStyle>
            <a:lvl1pPr lvl="0" algn="r">
              <a:buNone/>
              <a:defRPr sz="900">
                <a:solidFill>
                  <a:schemeClr val="dk2"/>
                </a:solidFill>
                <a:latin typeface="Nunito"/>
                <a:ea typeface="Nunito"/>
                <a:cs typeface="Nunito"/>
                <a:sym typeface="Nunito"/>
              </a:defRPr>
            </a:lvl1pPr>
            <a:lvl2pPr lvl="1" algn="r">
              <a:buNone/>
              <a:defRPr sz="900">
                <a:solidFill>
                  <a:schemeClr val="dk2"/>
                </a:solidFill>
                <a:latin typeface="Nunito"/>
                <a:ea typeface="Nunito"/>
                <a:cs typeface="Nunito"/>
                <a:sym typeface="Nunito"/>
              </a:defRPr>
            </a:lvl2pPr>
            <a:lvl3pPr lvl="2" algn="r">
              <a:buNone/>
              <a:defRPr sz="900">
                <a:solidFill>
                  <a:schemeClr val="dk2"/>
                </a:solidFill>
                <a:latin typeface="Nunito"/>
                <a:ea typeface="Nunito"/>
                <a:cs typeface="Nunito"/>
                <a:sym typeface="Nunito"/>
              </a:defRPr>
            </a:lvl3pPr>
            <a:lvl4pPr lvl="3" algn="r">
              <a:buNone/>
              <a:defRPr sz="900">
                <a:solidFill>
                  <a:schemeClr val="dk2"/>
                </a:solidFill>
                <a:latin typeface="Nunito"/>
                <a:ea typeface="Nunito"/>
                <a:cs typeface="Nunito"/>
                <a:sym typeface="Nunito"/>
              </a:defRPr>
            </a:lvl4pPr>
            <a:lvl5pPr lvl="4" algn="r">
              <a:buNone/>
              <a:defRPr sz="900">
                <a:solidFill>
                  <a:schemeClr val="dk2"/>
                </a:solidFill>
                <a:latin typeface="Nunito"/>
                <a:ea typeface="Nunito"/>
                <a:cs typeface="Nunito"/>
                <a:sym typeface="Nunito"/>
              </a:defRPr>
            </a:lvl5pPr>
            <a:lvl6pPr lvl="5" algn="r">
              <a:buNone/>
              <a:defRPr sz="900">
                <a:solidFill>
                  <a:schemeClr val="dk2"/>
                </a:solidFill>
                <a:latin typeface="Nunito"/>
                <a:ea typeface="Nunito"/>
                <a:cs typeface="Nunito"/>
                <a:sym typeface="Nunito"/>
              </a:defRPr>
            </a:lvl6pPr>
            <a:lvl7pPr lvl="6" algn="r">
              <a:buNone/>
              <a:defRPr sz="900">
                <a:solidFill>
                  <a:schemeClr val="dk2"/>
                </a:solidFill>
                <a:latin typeface="Nunito"/>
                <a:ea typeface="Nunito"/>
                <a:cs typeface="Nunito"/>
                <a:sym typeface="Nunito"/>
              </a:defRPr>
            </a:lvl7pPr>
            <a:lvl8pPr lvl="7" algn="r">
              <a:buNone/>
              <a:defRPr sz="900">
                <a:solidFill>
                  <a:schemeClr val="dk2"/>
                </a:solidFill>
                <a:latin typeface="Nunito"/>
                <a:ea typeface="Nunito"/>
                <a:cs typeface="Nunito"/>
                <a:sym typeface="Nunito"/>
              </a:defRPr>
            </a:lvl8pPr>
            <a:lvl9pPr lvl="8" algn="r">
              <a:buNone/>
              <a:defRPr sz="9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 Id="rId3" Type="http://schemas.openxmlformats.org/officeDocument/2006/relationships/image" Target="../media/image2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 Id="rId3" Type="http://schemas.openxmlformats.org/officeDocument/2006/relationships/image" Target="../media/image2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 Id="rId3" Type="http://schemas.openxmlformats.org/officeDocument/2006/relationships/image" Target="../media/image2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 Id="rId3" Type="http://schemas.openxmlformats.org/officeDocument/2006/relationships/image" Target="../media/image2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 Id="rId3" Type="http://schemas.openxmlformats.org/officeDocument/2006/relationships/image" Target="../media/image2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 Id="rId3" Type="http://schemas.openxmlformats.org/officeDocument/2006/relationships/image" Target="../media/image2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 Id="rId3" Type="http://schemas.openxmlformats.org/officeDocument/2006/relationships/image" Target="../media/image2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xml"/><Relationship Id="rId3" Type="http://schemas.openxmlformats.org/officeDocument/2006/relationships/image" Target="../media/image2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xml"/><Relationship Id="rId3" Type="http://schemas.openxmlformats.org/officeDocument/2006/relationships/image" Target="../media/image2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xml"/><Relationship Id="rId3" Type="http://schemas.openxmlformats.org/officeDocument/2006/relationships/image" Target="../media/image23.png"/><Relationship Id="rId4" Type="http://schemas.openxmlformats.org/officeDocument/2006/relationships/image" Target="../media/image3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7.xml"/><Relationship Id="rId3" Type="http://schemas.openxmlformats.org/officeDocument/2006/relationships/image" Target="../media/image2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8.xml"/><Relationship Id="rId3" Type="http://schemas.openxmlformats.org/officeDocument/2006/relationships/image" Target="../media/image2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9.xml"/><Relationship Id="rId3" Type="http://schemas.openxmlformats.org/officeDocument/2006/relationships/image" Target="../media/image3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9.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0.xml"/><Relationship Id="rId3" Type="http://schemas.openxmlformats.org/officeDocument/2006/relationships/image" Target="../media/image3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1.xml"/><Relationship Id="rId3" Type="http://schemas.openxmlformats.org/officeDocument/2006/relationships/image" Target="../media/image30.png"/><Relationship Id="rId4" Type="http://schemas.openxmlformats.org/officeDocument/2006/relationships/image" Target="../media/image3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2.xml"/><Relationship Id="rId3" Type="http://schemas.openxmlformats.org/officeDocument/2006/relationships/image" Target="../media/image3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3.xml"/><Relationship Id="rId3" Type="http://schemas.openxmlformats.org/officeDocument/2006/relationships/image" Target="../media/image3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4.xml"/><Relationship Id="rId3" Type="http://schemas.openxmlformats.org/officeDocument/2006/relationships/image" Target="../media/image3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5.xml"/><Relationship Id="rId3" Type="http://schemas.openxmlformats.org/officeDocument/2006/relationships/image" Target="../media/image3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6.xml"/><Relationship Id="rId3" Type="http://schemas.openxmlformats.org/officeDocument/2006/relationships/image" Target="../media/image3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7.xml"/><Relationship Id="rId3" Type="http://schemas.openxmlformats.org/officeDocument/2006/relationships/image" Target="../media/image3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8.xml"/><Relationship Id="rId3" Type="http://schemas.openxmlformats.org/officeDocument/2006/relationships/image" Target="../media/image30.png"/><Relationship Id="rId4" Type="http://schemas.openxmlformats.org/officeDocument/2006/relationships/image" Target="../media/image3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9.xml"/><Relationship Id="rId3" Type="http://schemas.openxmlformats.org/officeDocument/2006/relationships/image" Target="../media/image3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6.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0.xml"/><Relationship Id="rId3" Type="http://schemas.openxmlformats.org/officeDocument/2006/relationships/image" Target="../media/image3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1.xml"/><Relationship Id="rId3" Type="http://schemas.openxmlformats.org/officeDocument/2006/relationships/image" Target="../media/image4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37.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4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45.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47.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40.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41.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46.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39.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32.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32.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43.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43.png"/><Relationship Id="rId4" Type="http://schemas.openxmlformats.org/officeDocument/2006/relationships/image" Target="../media/image38.png"/></Relationships>
</file>

<file path=ppt/slides/_rels/slide6.xml.rels><?xml version="1.0" encoding="UTF-8" standalone="yes"?><Relationships xmlns="http://schemas.openxmlformats.org/package/2006/relationships"><Relationship Id="rId20" Type="http://schemas.openxmlformats.org/officeDocument/2006/relationships/image" Target="../media/image25.png"/><Relationship Id="rId11" Type="http://schemas.openxmlformats.org/officeDocument/2006/relationships/image" Target="../media/image5.png"/><Relationship Id="rId22" Type="http://schemas.openxmlformats.org/officeDocument/2006/relationships/image" Target="../media/image17.png"/><Relationship Id="rId10" Type="http://schemas.openxmlformats.org/officeDocument/2006/relationships/image" Target="../media/image4.png"/><Relationship Id="rId21" Type="http://schemas.openxmlformats.org/officeDocument/2006/relationships/image" Target="../media/image28.png"/><Relationship Id="rId13" Type="http://schemas.openxmlformats.org/officeDocument/2006/relationships/image" Target="../media/image13.png"/><Relationship Id="rId24" Type="http://schemas.openxmlformats.org/officeDocument/2006/relationships/image" Target="../media/image24.png"/><Relationship Id="rId12" Type="http://schemas.openxmlformats.org/officeDocument/2006/relationships/image" Target="../media/image8.png"/><Relationship Id="rId23" Type="http://schemas.openxmlformats.org/officeDocument/2006/relationships/image" Target="../media/image21.png"/><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6.png"/><Relationship Id="rId4" Type="http://schemas.openxmlformats.org/officeDocument/2006/relationships/image" Target="../media/image1.png"/><Relationship Id="rId9" Type="http://schemas.openxmlformats.org/officeDocument/2006/relationships/image" Target="../media/image12.png"/><Relationship Id="rId15" Type="http://schemas.openxmlformats.org/officeDocument/2006/relationships/image" Target="../media/image11.png"/><Relationship Id="rId14" Type="http://schemas.openxmlformats.org/officeDocument/2006/relationships/image" Target="../media/image14.png"/><Relationship Id="rId17" Type="http://schemas.openxmlformats.org/officeDocument/2006/relationships/image" Target="../media/image27.png"/><Relationship Id="rId16" Type="http://schemas.openxmlformats.org/officeDocument/2006/relationships/image" Target="../media/image10.png"/><Relationship Id="rId5" Type="http://schemas.openxmlformats.org/officeDocument/2006/relationships/image" Target="../media/image19.png"/><Relationship Id="rId19" Type="http://schemas.openxmlformats.org/officeDocument/2006/relationships/image" Target="../media/image20.png"/><Relationship Id="rId6" Type="http://schemas.openxmlformats.org/officeDocument/2006/relationships/image" Target="../media/image7.png"/><Relationship Id="rId18" Type="http://schemas.openxmlformats.org/officeDocument/2006/relationships/image" Target="../media/image9.png"/><Relationship Id="rId7" Type="http://schemas.openxmlformats.org/officeDocument/2006/relationships/image" Target="../media/image2.png"/><Relationship Id="rId8" Type="http://schemas.openxmlformats.org/officeDocument/2006/relationships/image" Target="../media/image15.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image" Target="../media/image48.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image" Target="../media/image4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2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2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3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13"/>
          <p:cNvSpPr txBox="1"/>
          <p:nvPr>
            <p:ph type="ctrTitle"/>
          </p:nvPr>
        </p:nvSpPr>
        <p:spPr>
          <a:xfrm>
            <a:off x="824000" y="1613813"/>
            <a:ext cx="4255500" cy="18729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Introduction to Nextflow</a:t>
            </a:r>
            <a:endParaRPr/>
          </a:p>
        </p:txBody>
      </p:sp>
      <p:sp>
        <p:nvSpPr>
          <p:cNvPr id="278" name="Google Shape;278;p13"/>
          <p:cNvSpPr txBox="1"/>
          <p:nvPr>
            <p:ph idx="1" type="subTitle"/>
          </p:nvPr>
        </p:nvSpPr>
        <p:spPr>
          <a:xfrm>
            <a:off x="824000" y="3596300"/>
            <a:ext cx="4255500" cy="695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Akshai Parakkal Sreenivasan</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22"/>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Usage</a:t>
            </a:r>
            <a:endParaRPr/>
          </a:p>
        </p:txBody>
      </p:sp>
      <p:sp>
        <p:nvSpPr>
          <p:cNvPr id="365" name="Google Shape;365;p22"/>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lnSpcReduction="10000"/>
          </a:bodyPr>
          <a:lstStyle/>
          <a:p>
            <a:pPr indent="-311150" lvl="0" marL="457200" rtl="0" algn="l">
              <a:lnSpc>
                <a:spcPct val="150000"/>
              </a:lnSpc>
              <a:spcBef>
                <a:spcPts val="0"/>
              </a:spcBef>
              <a:spcAft>
                <a:spcPts val="0"/>
              </a:spcAft>
              <a:buSzPts val="1300"/>
              <a:buChar char="●"/>
            </a:pPr>
            <a:r>
              <a:rPr lang="en"/>
              <a:t>The Nextflow script is </a:t>
            </a:r>
            <a:r>
              <a:rPr lang="en"/>
              <a:t>usually</a:t>
            </a:r>
            <a:r>
              <a:rPr lang="en"/>
              <a:t> saved in a file called </a:t>
            </a:r>
            <a:r>
              <a:rPr b="1" lang="en"/>
              <a:t>main.nf</a:t>
            </a:r>
            <a:endParaRPr b="1"/>
          </a:p>
          <a:p>
            <a:pPr indent="-311150" lvl="0" marL="457200" rtl="0" algn="l">
              <a:lnSpc>
                <a:spcPct val="150000"/>
              </a:lnSpc>
              <a:spcBef>
                <a:spcPts val="0"/>
              </a:spcBef>
              <a:spcAft>
                <a:spcPts val="0"/>
              </a:spcAft>
              <a:buSzPts val="1300"/>
              <a:buChar char="●"/>
            </a:pPr>
            <a:r>
              <a:rPr lang="en"/>
              <a:t>The script is run using</a:t>
            </a:r>
            <a:endParaRPr/>
          </a:p>
          <a:p>
            <a:pPr indent="-298450" lvl="1" marL="914400" rtl="0" algn="l">
              <a:lnSpc>
                <a:spcPct val="150000"/>
              </a:lnSpc>
              <a:spcBef>
                <a:spcPts val="0"/>
              </a:spcBef>
              <a:spcAft>
                <a:spcPts val="0"/>
              </a:spcAft>
              <a:buSzPts val="1100"/>
              <a:buChar char="○"/>
            </a:pPr>
            <a:r>
              <a:rPr b="1" i="1" lang="en"/>
              <a:t>nextflow run main.nf</a:t>
            </a:r>
            <a:endParaRPr b="1" i="1"/>
          </a:p>
          <a:p>
            <a:pPr indent="-298450" lvl="1" marL="914400" rtl="0" algn="l">
              <a:lnSpc>
                <a:spcPct val="150000"/>
              </a:lnSpc>
              <a:spcBef>
                <a:spcPts val="0"/>
              </a:spcBef>
              <a:spcAft>
                <a:spcPts val="0"/>
              </a:spcAft>
              <a:buSzPts val="1100"/>
              <a:buChar char="○"/>
            </a:pPr>
            <a:r>
              <a:rPr b="1" i="1" lang="en"/>
              <a:t>nextflow main.nf</a:t>
            </a:r>
            <a:endParaRPr b="1" i="1"/>
          </a:p>
          <a:p>
            <a:pPr indent="-311150" lvl="0" marL="457200" rtl="0" algn="l">
              <a:lnSpc>
                <a:spcPct val="150000"/>
              </a:lnSpc>
              <a:spcBef>
                <a:spcPts val="0"/>
              </a:spcBef>
              <a:spcAft>
                <a:spcPts val="0"/>
              </a:spcAft>
              <a:buSzPts val="1300"/>
              <a:buChar char="●"/>
            </a:pPr>
            <a:r>
              <a:rPr lang="en"/>
              <a:t>To resume an unfinished pipeline</a:t>
            </a:r>
            <a:endParaRPr/>
          </a:p>
          <a:p>
            <a:pPr indent="-298450" lvl="1" marL="914400" rtl="0" algn="l">
              <a:lnSpc>
                <a:spcPct val="150000"/>
              </a:lnSpc>
              <a:spcBef>
                <a:spcPts val="0"/>
              </a:spcBef>
              <a:spcAft>
                <a:spcPts val="0"/>
              </a:spcAft>
              <a:buSzPts val="1100"/>
              <a:buChar char="○"/>
            </a:pPr>
            <a:r>
              <a:rPr b="1" i="1" lang="en"/>
              <a:t>nextflow main.nf -resume</a:t>
            </a:r>
            <a:endParaRPr i="1"/>
          </a:p>
          <a:p>
            <a:pPr indent="-311150" lvl="0" marL="457200" rtl="0" algn="l">
              <a:lnSpc>
                <a:spcPct val="150000"/>
              </a:lnSpc>
              <a:spcBef>
                <a:spcPts val="0"/>
              </a:spcBef>
              <a:spcAft>
                <a:spcPts val="0"/>
              </a:spcAft>
              <a:buSzPts val="1300"/>
              <a:buChar char="●"/>
            </a:pPr>
            <a:r>
              <a:rPr lang="en"/>
              <a:t>Parameters are passed using</a:t>
            </a:r>
            <a:endParaRPr/>
          </a:p>
          <a:p>
            <a:pPr indent="-298450" lvl="1" marL="914400" rtl="0" algn="l">
              <a:lnSpc>
                <a:spcPct val="150000"/>
              </a:lnSpc>
              <a:spcBef>
                <a:spcPts val="0"/>
              </a:spcBef>
              <a:spcAft>
                <a:spcPts val="0"/>
              </a:spcAft>
              <a:buSzPts val="1100"/>
              <a:buChar char="○"/>
            </a:pPr>
            <a:r>
              <a:rPr b="1" i="1" lang="en"/>
              <a:t>n</a:t>
            </a:r>
            <a:r>
              <a:rPr b="1" i="1" lang="en"/>
              <a:t>extflow main.nf  --param_name1 parameter1  --param_name2 parameter2 -resume</a:t>
            </a:r>
            <a:endParaRPr b="1" i="1"/>
          </a:p>
          <a:p>
            <a:pPr indent="-298450" lvl="2" marL="1371600" rtl="0" algn="l">
              <a:lnSpc>
                <a:spcPct val="150000"/>
              </a:lnSpc>
              <a:spcBef>
                <a:spcPts val="0"/>
              </a:spcBef>
              <a:spcAft>
                <a:spcPts val="0"/>
              </a:spcAft>
              <a:buSzPts val="1100"/>
              <a:buChar char="■"/>
            </a:pPr>
            <a:r>
              <a:rPr b="1" lang="en"/>
              <a:t>Eg:</a:t>
            </a:r>
            <a:r>
              <a:rPr b="1" i="1" lang="en"/>
              <a:t> nextflow main.nf --greeting “hello world”</a:t>
            </a:r>
            <a:endParaRPr b="1" i="1"/>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23"/>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Basics</a:t>
            </a:r>
            <a:endParaRPr/>
          </a:p>
        </p:txBody>
      </p:sp>
      <p:sp>
        <p:nvSpPr>
          <p:cNvPr id="371" name="Google Shape;371;p23"/>
          <p:cNvSpPr txBox="1"/>
          <p:nvPr>
            <p:ph idx="1" type="body"/>
          </p:nvPr>
        </p:nvSpPr>
        <p:spPr>
          <a:xfrm>
            <a:off x="230550" y="1319850"/>
            <a:ext cx="7924800" cy="2022000"/>
          </a:xfrm>
          <a:prstGeom prst="rect">
            <a:avLst/>
          </a:prstGeom>
        </p:spPr>
        <p:txBody>
          <a:bodyPr anchorCtr="0" anchor="t" bIns="91425" lIns="91425" spcFirstLastPara="1" rIns="91425" wrap="square" tIns="91425">
            <a:normAutofit fontScale="85000" lnSpcReduction="20000"/>
          </a:bodyPr>
          <a:lstStyle/>
          <a:p>
            <a:pPr indent="-298767" lvl="0" marL="457200" rtl="0" algn="l">
              <a:lnSpc>
                <a:spcPct val="150000"/>
              </a:lnSpc>
              <a:spcBef>
                <a:spcPts val="0"/>
              </a:spcBef>
              <a:spcAft>
                <a:spcPts val="0"/>
              </a:spcAft>
              <a:buSzPct val="100000"/>
              <a:buChar char="●"/>
            </a:pPr>
            <a:r>
              <a:rPr b="1" lang="en"/>
              <a:t>Channels</a:t>
            </a:r>
            <a:r>
              <a:rPr lang="en"/>
              <a:t>: They connect tasks/process to each other </a:t>
            </a:r>
            <a:r>
              <a:rPr lang="en"/>
              <a:t>or</a:t>
            </a:r>
            <a:r>
              <a:rPr lang="en"/>
              <a:t> apply data transformation</a:t>
            </a:r>
            <a:endParaRPr/>
          </a:p>
          <a:p>
            <a:pPr indent="-287972" lvl="1" marL="914400" rtl="0" algn="l">
              <a:lnSpc>
                <a:spcPct val="150000"/>
              </a:lnSpc>
              <a:spcBef>
                <a:spcPts val="0"/>
              </a:spcBef>
              <a:spcAft>
                <a:spcPts val="0"/>
              </a:spcAft>
              <a:buSzPct val="100000"/>
              <a:buChar char="○"/>
            </a:pPr>
            <a:r>
              <a:rPr lang="en"/>
              <a:t>Two types i) Queue channel ii) Value channel</a:t>
            </a:r>
            <a:endParaRPr/>
          </a:p>
          <a:p>
            <a:pPr indent="-298767" lvl="0" marL="457200" rtl="0" algn="l">
              <a:lnSpc>
                <a:spcPct val="150000"/>
              </a:lnSpc>
              <a:spcBef>
                <a:spcPts val="0"/>
              </a:spcBef>
              <a:spcAft>
                <a:spcPts val="0"/>
              </a:spcAft>
              <a:buSzPct val="100000"/>
              <a:buChar char="●"/>
            </a:pPr>
            <a:r>
              <a:rPr b="1" lang="en"/>
              <a:t>Processes</a:t>
            </a:r>
            <a:r>
              <a:rPr lang="en"/>
              <a:t>: To run any script</a:t>
            </a:r>
            <a:endParaRPr/>
          </a:p>
          <a:p>
            <a:pPr indent="-287972" lvl="1" marL="914400" rtl="0" algn="l">
              <a:lnSpc>
                <a:spcPct val="150000"/>
              </a:lnSpc>
              <a:spcBef>
                <a:spcPts val="0"/>
              </a:spcBef>
              <a:spcAft>
                <a:spcPts val="0"/>
              </a:spcAft>
              <a:buSzPct val="100000"/>
              <a:buChar char="○"/>
            </a:pPr>
            <a:r>
              <a:rPr lang="en"/>
              <a:t>May contain five definition blocks</a:t>
            </a:r>
            <a:endParaRPr/>
          </a:p>
          <a:p>
            <a:pPr indent="-287972" lvl="2" marL="1371600" rtl="0" algn="l">
              <a:lnSpc>
                <a:spcPct val="150000"/>
              </a:lnSpc>
              <a:spcBef>
                <a:spcPts val="0"/>
              </a:spcBef>
              <a:spcAft>
                <a:spcPts val="0"/>
              </a:spcAft>
              <a:buSzPct val="100000"/>
              <a:buChar char="■"/>
            </a:pPr>
            <a:r>
              <a:rPr lang="en"/>
              <a:t>Directives, Input, Output, When, Script</a:t>
            </a:r>
            <a:endParaRPr/>
          </a:p>
          <a:p>
            <a:pPr indent="-298767" lvl="0" marL="457200" rtl="0" algn="l">
              <a:lnSpc>
                <a:spcPct val="150000"/>
              </a:lnSpc>
              <a:spcBef>
                <a:spcPts val="0"/>
              </a:spcBef>
              <a:spcAft>
                <a:spcPts val="0"/>
              </a:spcAft>
              <a:buSzPct val="100000"/>
              <a:buChar char="●"/>
            </a:pPr>
            <a:r>
              <a:rPr b="1" lang="en"/>
              <a:t>Operators</a:t>
            </a:r>
            <a:r>
              <a:rPr lang="en"/>
              <a:t>: Connect and transforms channels content</a:t>
            </a:r>
            <a:endParaRPr/>
          </a:p>
          <a:p>
            <a:pPr indent="-287972" lvl="1" marL="914400" rtl="0" algn="l">
              <a:lnSpc>
                <a:spcPct val="150000"/>
              </a:lnSpc>
              <a:spcBef>
                <a:spcPts val="0"/>
              </a:spcBef>
              <a:spcAft>
                <a:spcPts val="0"/>
              </a:spcAft>
              <a:buSzPct val="100000"/>
              <a:buChar char="○"/>
            </a:pPr>
            <a:r>
              <a:rPr lang="en"/>
              <a:t>Eg. collect, flatten</a:t>
            </a:r>
            <a:endParaRPr/>
          </a:p>
          <a:p>
            <a:pPr indent="-298767" lvl="0" marL="457200" rtl="0" algn="l">
              <a:lnSpc>
                <a:spcPct val="150000"/>
              </a:lnSpc>
              <a:spcBef>
                <a:spcPts val="0"/>
              </a:spcBef>
              <a:spcAft>
                <a:spcPts val="0"/>
              </a:spcAft>
              <a:buSzPct val="100000"/>
              <a:buChar char="●"/>
            </a:pPr>
            <a:r>
              <a:rPr b="1" lang="en"/>
              <a:t>Workflow</a:t>
            </a:r>
            <a:endParaRPr b="1"/>
          </a:p>
          <a:p>
            <a:pPr indent="-287972" lvl="1" marL="914400" rtl="0" algn="l">
              <a:lnSpc>
                <a:spcPct val="150000"/>
              </a:lnSpc>
              <a:spcBef>
                <a:spcPts val="0"/>
              </a:spcBef>
              <a:spcAft>
                <a:spcPts val="0"/>
              </a:spcAft>
              <a:buSzPct val="100000"/>
              <a:buChar char="○"/>
            </a:pPr>
            <a:r>
              <a:rPr lang="en"/>
              <a:t>The data flow or logic of the workflow</a:t>
            </a:r>
            <a:endParaRPr/>
          </a:p>
        </p:txBody>
      </p:sp>
      <p:pic>
        <p:nvPicPr>
          <p:cNvPr id="372" name="Google Shape;372;p23"/>
          <p:cNvPicPr preferRelativeResize="0"/>
          <p:nvPr/>
        </p:nvPicPr>
        <p:blipFill>
          <a:blip r:embed="rId3">
            <a:alphaModFix/>
          </a:blip>
          <a:stretch>
            <a:fillRect/>
          </a:stretch>
        </p:blipFill>
        <p:spPr>
          <a:xfrm>
            <a:off x="723625" y="3290325"/>
            <a:ext cx="7962975" cy="18531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p24"/>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Channels</a:t>
            </a:r>
            <a:endParaRPr/>
          </a:p>
        </p:txBody>
      </p:sp>
      <p:sp>
        <p:nvSpPr>
          <p:cNvPr id="378" name="Google Shape;378;p24"/>
          <p:cNvSpPr txBox="1"/>
          <p:nvPr>
            <p:ph idx="1" type="body"/>
          </p:nvPr>
        </p:nvSpPr>
        <p:spPr>
          <a:xfrm>
            <a:off x="0" y="1445475"/>
            <a:ext cx="8807700" cy="3393300"/>
          </a:xfrm>
          <a:prstGeom prst="rect">
            <a:avLst/>
          </a:prstGeom>
        </p:spPr>
        <p:txBody>
          <a:bodyPr anchorCtr="0" anchor="t" bIns="91425" lIns="91425" spcFirstLastPara="1" rIns="91425" wrap="square" tIns="91425">
            <a:normAutofit/>
          </a:bodyPr>
          <a:lstStyle/>
          <a:p>
            <a:pPr indent="-317500" lvl="0" marL="457200" rtl="0" algn="l">
              <a:lnSpc>
                <a:spcPct val="150000"/>
              </a:lnSpc>
              <a:spcBef>
                <a:spcPts val="0"/>
              </a:spcBef>
              <a:spcAft>
                <a:spcPts val="0"/>
              </a:spcAft>
              <a:buSzPts val="1400"/>
              <a:buChar char="●"/>
            </a:pPr>
            <a:r>
              <a:rPr lang="en" sz="1400"/>
              <a:t>Channels connect one process to another</a:t>
            </a:r>
            <a:endParaRPr sz="1400"/>
          </a:p>
          <a:p>
            <a:pPr indent="-317500" lvl="0" marL="457200" rtl="0" algn="l">
              <a:lnSpc>
                <a:spcPct val="150000"/>
              </a:lnSpc>
              <a:spcBef>
                <a:spcPts val="0"/>
              </a:spcBef>
              <a:spcAft>
                <a:spcPts val="0"/>
              </a:spcAft>
              <a:buSzPts val="1400"/>
              <a:buChar char="●"/>
            </a:pPr>
            <a:r>
              <a:rPr lang="en" sz="1400"/>
              <a:t>Consider as data is flowed through the channels and the </a:t>
            </a:r>
            <a:r>
              <a:rPr lang="en" sz="1400"/>
              <a:t>receiving</a:t>
            </a:r>
            <a:r>
              <a:rPr lang="en" sz="1400"/>
              <a:t> process will do necessary operation on it</a:t>
            </a:r>
            <a:endParaRPr sz="1400"/>
          </a:p>
          <a:p>
            <a:pPr indent="-317500" lvl="0" marL="457200" rtl="0" algn="l">
              <a:lnSpc>
                <a:spcPct val="150000"/>
              </a:lnSpc>
              <a:spcBef>
                <a:spcPts val="0"/>
              </a:spcBef>
              <a:spcAft>
                <a:spcPts val="0"/>
              </a:spcAft>
              <a:buSzPts val="1400"/>
              <a:buChar char="●"/>
            </a:pPr>
            <a:r>
              <a:rPr lang="en" sz="1400"/>
              <a:t>The channels can contain different types of data based on how it is defined</a:t>
            </a:r>
            <a:endParaRPr sz="1400"/>
          </a:p>
          <a:p>
            <a:pPr indent="-317500" lvl="0" marL="457200" rtl="0" algn="l">
              <a:lnSpc>
                <a:spcPct val="150000"/>
              </a:lnSpc>
              <a:spcBef>
                <a:spcPts val="0"/>
              </a:spcBef>
              <a:spcAft>
                <a:spcPts val="0"/>
              </a:spcAft>
              <a:buSzPts val="1400"/>
              <a:buChar char="●"/>
            </a:pPr>
            <a:r>
              <a:rPr lang="en" sz="1400"/>
              <a:t>The Queue channels cannot be used more than once but the value channels can be used multiple times</a:t>
            </a:r>
            <a:endParaRPr sz="1400"/>
          </a:p>
          <a:p>
            <a:pPr indent="-317500" lvl="0" marL="457200" rtl="0" algn="l">
              <a:lnSpc>
                <a:spcPct val="150000"/>
              </a:lnSpc>
              <a:spcBef>
                <a:spcPts val="0"/>
              </a:spcBef>
              <a:spcAft>
                <a:spcPts val="0"/>
              </a:spcAft>
              <a:buSzPts val="1400"/>
              <a:buChar char="●"/>
            </a:pPr>
            <a:r>
              <a:rPr lang="en" sz="1400"/>
              <a:t>Queue channels are asynchronous, unidirectional and FIFO</a:t>
            </a:r>
            <a:endParaRPr sz="1200"/>
          </a:p>
        </p:txBody>
      </p:sp>
      <p:pic>
        <p:nvPicPr>
          <p:cNvPr id="379" name="Google Shape;379;p24"/>
          <p:cNvPicPr preferRelativeResize="0"/>
          <p:nvPr/>
        </p:nvPicPr>
        <p:blipFill>
          <a:blip r:embed="rId3">
            <a:alphaModFix/>
          </a:blip>
          <a:stretch>
            <a:fillRect/>
          </a:stretch>
        </p:blipFill>
        <p:spPr>
          <a:xfrm>
            <a:off x="2207232" y="4012250"/>
            <a:ext cx="4393225" cy="8291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p25"/>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How to create a channel?</a:t>
            </a:r>
            <a:endParaRPr/>
          </a:p>
        </p:txBody>
      </p:sp>
      <p:sp>
        <p:nvSpPr>
          <p:cNvPr id="385" name="Google Shape;385;p25"/>
          <p:cNvSpPr txBox="1"/>
          <p:nvPr>
            <p:ph idx="1" type="body"/>
          </p:nvPr>
        </p:nvSpPr>
        <p:spPr>
          <a:xfrm>
            <a:off x="228600" y="1521675"/>
            <a:ext cx="2871900" cy="3478200"/>
          </a:xfrm>
          <a:prstGeom prst="rect">
            <a:avLst/>
          </a:prstGeom>
          <a:ln cap="flat" cmpd="sng" w="9525">
            <a:solidFill>
              <a:srgbClr val="000000"/>
            </a:solidFill>
            <a:prstDash val="solid"/>
            <a:round/>
            <a:headEnd len="sm" w="sm" type="none"/>
            <a:tailEnd len="sm" w="sm" type="none"/>
          </a:ln>
        </p:spPr>
        <p:txBody>
          <a:bodyPr anchorCtr="0" anchor="t" bIns="91425" lIns="91425" spcFirstLastPara="1" rIns="91425" wrap="square" tIns="91425">
            <a:normAutofit/>
          </a:bodyPr>
          <a:lstStyle/>
          <a:p>
            <a:pPr indent="0" lvl="0" marL="0" rtl="0" algn="l">
              <a:spcBef>
                <a:spcPts val="0"/>
              </a:spcBef>
              <a:spcAft>
                <a:spcPts val="0"/>
              </a:spcAft>
              <a:buNone/>
            </a:pPr>
            <a:r>
              <a:rPr lang="en">
                <a:solidFill>
                  <a:srgbClr val="000000"/>
                </a:solidFill>
                <a:latin typeface="Arial"/>
                <a:ea typeface="Arial"/>
                <a:cs typeface="Arial"/>
                <a:sym typeface="Arial"/>
              </a:rPr>
              <a:t>Value Channel: </a:t>
            </a:r>
            <a:r>
              <a:rPr b="1" lang="en">
                <a:solidFill>
                  <a:srgbClr val="000000"/>
                </a:solidFill>
                <a:latin typeface="Arial"/>
                <a:ea typeface="Arial"/>
                <a:cs typeface="Arial"/>
                <a:sym typeface="Arial"/>
              </a:rPr>
              <a:t>value()</a:t>
            </a:r>
            <a:endParaRPr b="1">
              <a:solidFill>
                <a:srgbClr val="000000"/>
              </a:solidFill>
              <a:latin typeface="Arial"/>
              <a:ea typeface="Arial"/>
              <a:cs typeface="Arial"/>
              <a:sym typeface="Arial"/>
            </a:endParaRPr>
          </a:p>
          <a:p>
            <a:pPr indent="0" lvl="0" marL="0" rtl="0" algn="l">
              <a:spcBef>
                <a:spcPts val="1200"/>
              </a:spcBef>
              <a:spcAft>
                <a:spcPts val="0"/>
              </a:spcAft>
              <a:buNone/>
            </a:pPr>
            <a:r>
              <a:t/>
            </a:r>
            <a:endParaRPr sz="1000">
              <a:solidFill>
                <a:srgbClr val="000000"/>
              </a:solidFill>
              <a:latin typeface="Arial"/>
              <a:ea typeface="Arial"/>
              <a:cs typeface="Arial"/>
              <a:sym typeface="Arial"/>
            </a:endParaRPr>
          </a:p>
          <a:p>
            <a:pPr indent="0" lvl="0" marL="0" rtl="0" algn="l">
              <a:spcBef>
                <a:spcPts val="1200"/>
              </a:spcBef>
              <a:spcAft>
                <a:spcPts val="0"/>
              </a:spcAft>
              <a:buNone/>
            </a:pPr>
            <a:r>
              <a:t/>
            </a:r>
            <a:endParaRPr sz="1100">
              <a:solidFill>
                <a:srgbClr val="000000"/>
              </a:solidFill>
              <a:latin typeface="Arial"/>
              <a:ea typeface="Arial"/>
              <a:cs typeface="Arial"/>
              <a:sym typeface="Arial"/>
            </a:endParaRPr>
          </a:p>
          <a:p>
            <a:pPr indent="0" lvl="0" marL="0" rtl="0" algn="l">
              <a:spcBef>
                <a:spcPts val="1200"/>
              </a:spcBef>
              <a:spcAft>
                <a:spcPts val="0"/>
              </a:spcAft>
              <a:buNone/>
            </a:pPr>
            <a:r>
              <a:t/>
            </a:r>
            <a:endParaRPr sz="1100">
              <a:solidFill>
                <a:srgbClr val="000000"/>
              </a:solidFill>
              <a:latin typeface="Arial"/>
              <a:ea typeface="Arial"/>
              <a:cs typeface="Arial"/>
              <a:sym typeface="Arial"/>
            </a:endParaRPr>
          </a:p>
          <a:p>
            <a:pPr indent="0" lvl="0" marL="0" rtl="0" algn="l">
              <a:spcBef>
                <a:spcPts val="1200"/>
              </a:spcBef>
              <a:spcAft>
                <a:spcPts val="0"/>
              </a:spcAft>
              <a:buNone/>
            </a:pPr>
            <a:r>
              <a:t/>
            </a:r>
            <a:endParaRPr sz="1100">
              <a:solidFill>
                <a:srgbClr val="000000"/>
              </a:solidFill>
              <a:latin typeface="Arial"/>
              <a:ea typeface="Arial"/>
              <a:cs typeface="Arial"/>
              <a:sym typeface="Arial"/>
            </a:endParaRPr>
          </a:p>
          <a:p>
            <a:pPr indent="0" lvl="0" marL="0" rtl="0" algn="l">
              <a:spcBef>
                <a:spcPts val="1200"/>
              </a:spcBef>
              <a:spcAft>
                <a:spcPts val="0"/>
              </a:spcAft>
              <a:buNone/>
            </a:pPr>
            <a:r>
              <a:t/>
            </a:r>
            <a:endParaRPr sz="1100">
              <a:solidFill>
                <a:srgbClr val="000000"/>
              </a:solidFill>
              <a:latin typeface="Arial"/>
              <a:ea typeface="Arial"/>
              <a:cs typeface="Arial"/>
              <a:sym typeface="Arial"/>
            </a:endParaRPr>
          </a:p>
          <a:p>
            <a:pPr indent="0" lvl="0" marL="0" rtl="0" algn="l">
              <a:spcBef>
                <a:spcPts val="1200"/>
              </a:spcBef>
              <a:spcAft>
                <a:spcPts val="0"/>
              </a:spcAft>
              <a:buNone/>
            </a:pPr>
            <a:r>
              <a:rPr lang="en" sz="1100">
                <a:solidFill>
                  <a:srgbClr val="000000"/>
                </a:solidFill>
                <a:latin typeface="Arial"/>
                <a:ea typeface="Arial"/>
                <a:cs typeface="Arial"/>
                <a:sym typeface="Arial"/>
              </a:rPr>
              <a:t>Output:</a:t>
            </a:r>
            <a:endParaRPr sz="1100">
              <a:solidFill>
                <a:srgbClr val="000000"/>
              </a:solidFill>
              <a:latin typeface="Arial"/>
              <a:ea typeface="Arial"/>
              <a:cs typeface="Arial"/>
              <a:sym typeface="Arial"/>
            </a:endParaRPr>
          </a:p>
          <a:p>
            <a:pPr indent="0" lvl="0" marL="0" rtl="0" algn="l">
              <a:spcBef>
                <a:spcPts val="1200"/>
              </a:spcBef>
              <a:spcAft>
                <a:spcPts val="1200"/>
              </a:spcAft>
              <a:buNone/>
            </a:pPr>
            <a:r>
              <a:t/>
            </a:r>
            <a:endParaRPr sz="1100">
              <a:solidFill>
                <a:srgbClr val="000000"/>
              </a:solidFill>
              <a:latin typeface="Arial"/>
              <a:ea typeface="Arial"/>
              <a:cs typeface="Arial"/>
              <a:sym typeface="Arial"/>
            </a:endParaRPr>
          </a:p>
        </p:txBody>
      </p:sp>
      <p:sp>
        <p:nvSpPr>
          <p:cNvPr id="386" name="Google Shape;386;p25"/>
          <p:cNvSpPr txBox="1"/>
          <p:nvPr>
            <p:ph idx="1" type="body"/>
          </p:nvPr>
        </p:nvSpPr>
        <p:spPr>
          <a:xfrm>
            <a:off x="3100500" y="1521675"/>
            <a:ext cx="3019800" cy="3478200"/>
          </a:xfrm>
          <a:prstGeom prst="rect">
            <a:avLst/>
          </a:prstGeom>
          <a:ln cap="flat" cmpd="sng" w="9525">
            <a:solidFill>
              <a:srgbClr val="000000"/>
            </a:solidFill>
            <a:prstDash val="solid"/>
            <a:round/>
            <a:headEnd len="sm" w="sm" type="none"/>
            <a:tailEnd len="sm" w="sm" type="none"/>
          </a:ln>
        </p:spPr>
        <p:txBody>
          <a:bodyPr anchorCtr="0" anchor="t" bIns="91425" lIns="91425" spcFirstLastPara="1" rIns="91425" wrap="square" tIns="91425">
            <a:normAutofit/>
          </a:bodyPr>
          <a:lstStyle/>
          <a:p>
            <a:pPr indent="0" lvl="0" marL="0" rtl="0" algn="l">
              <a:spcBef>
                <a:spcPts val="0"/>
              </a:spcBef>
              <a:spcAft>
                <a:spcPts val="0"/>
              </a:spcAft>
              <a:buNone/>
            </a:pPr>
            <a:r>
              <a:rPr lang="en">
                <a:solidFill>
                  <a:srgbClr val="000000"/>
                </a:solidFill>
                <a:latin typeface="Arial"/>
                <a:ea typeface="Arial"/>
                <a:cs typeface="Arial"/>
                <a:sym typeface="Arial"/>
              </a:rPr>
              <a:t>Queue</a:t>
            </a:r>
            <a:r>
              <a:rPr lang="en">
                <a:solidFill>
                  <a:srgbClr val="000000"/>
                </a:solidFill>
                <a:latin typeface="Arial"/>
                <a:ea typeface="Arial"/>
                <a:cs typeface="Arial"/>
                <a:sym typeface="Arial"/>
              </a:rPr>
              <a:t> Channel: </a:t>
            </a:r>
            <a:r>
              <a:rPr b="1" lang="en">
                <a:solidFill>
                  <a:srgbClr val="000000"/>
                </a:solidFill>
                <a:latin typeface="Arial"/>
                <a:ea typeface="Arial"/>
                <a:cs typeface="Arial"/>
                <a:sym typeface="Arial"/>
              </a:rPr>
              <a:t>of</a:t>
            </a:r>
            <a:r>
              <a:rPr b="1" lang="en">
                <a:solidFill>
                  <a:srgbClr val="000000"/>
                </a:solidFill>
                <a:latin typeface="Arial"/>
                <a:ea typeface="Arial"/>
                <a:cs typeface="Arial"/>
                <a:sym typeface="Arial"/>
              </a:rPr>
              <a:t>()</a:t>
            </a:r>
            <a:endParaRPr b="1">
              <a:solidFill>
                <a:srgbClr val="000000"/>
              </a:solidFill>
              <a:latin typeface="Arial"/>
              <a:ea typeface="Arial"/>
              <a:cs typeface="Arial"/>
              <a:sym typeface="Arial"/>
            </a:endParaRPr>
          </a:p>
          <a:p>
            <a:pPr indent="0" lvl="0" marL="0" rtl="0" algn="l">
              <a:spcBef>
                <a:spcPts val="1200"/>
              </a:spcBef>
              <a:spcAft>
                <a:spcPts val="0"/>
              </a:spcAft>
              <a:buNone/>
            </a:pPr>
            <a:r>
              <a:t/>
            </a:r>
            <a:endParaRPr sz="1000">
              <a:solidFill>
                <a:srgbClr val="000000"/>
              </a:solidFill>
              <a:latin typeface="Arial"/>
              <a:ea typeface="Arial"/>
              <a:cs typeface="Arial"/>
              <a:sym typeface="Arial"/>
            </a:endParaRPr>
          </a:p>
          <a:p>
            <a:pPr indent="0" lvl="0" marL="0" rtl="0" algn="l">
              <a:spcBef>
                <a:spcPts val="1200"/>
              </a:spcBef>
              <a:spcAft>
                <a:spcPts val="0"/>
              </a:spcAft>
              <a:buNone/>
            </a:pPr>
            <a:r>
              <a:t/>
            </a:r>
            <a:endParaRPr sz="1100">
              <a:solidFill>
                <a:srgbClr val="000000"/>
              </a:solidFill>
              <a:latin typeface="Arial"/>
              <a:ea typeface="Arial"/>
              <a:cs typeface="Arial"/>
              <a:sym typeface="Arial"/>
            </a:endParaRPr>
          </a:p>
          <a:p>
            <a:pPr indent="0" lvl="0" marL="0" rtl="0" algn="l">
              <a:spcBef>
                <a:spcPts val="1200"/>
              </a:spcBef>
              <a:spcAft>
                <a:spcPts val="0"/>
              </a:spcAft>
              <a:buNone/>
            </a:pPr>
            <a:r>
              <a:t/>
            </a:r>
            <a:endParaRPr sz="1100">
              <a:solidFill>
                <a:srgbClr val="000000"/>
              </a:solidFill>
              <a:latin typeface="Arial"/>
              <a:ea typeface="Arial"/>
              <a:cs typeface="Arial"/>
              <a:sym typeface="Arial"/>
            </a:endParaRPr>
          </a:p>
          <a:p>
            <a:pPr indent="0" lvl="0" marL="0" rtl="0" algn="l">
              <a:spcBef>
                <a:spcPts val="1200"/>
              </a:spcBef>
              <a:spcAft>
                <a:spcPts val="0"/>
              </a:spcAft>
              <a:buNone/>
            </a:pPr>
            <a:r>
              <a:t/>
            </a:r>
            <a:endParaRPr sz="1100">
              <a:solidFill>
                <a:srgbClr val="000000"/>
              </a:solidFill>
              <a:latin typeface="Arial"/>
              <a:ea typeface="Arial"/>
              <a:cs typeface="Arial"/>
              <a:sym typeface="Arial"/>
            </a:endParaRPr>
          </a:p>
          <a:p>
            <a:pPr indent="0" lvl="0" marL="0" rtl="0" algn="l">
              <a:spcBef>
                <a:spcPts val="1200"/>
              </a:spcBef>
              <a:spcAft>
                <a:spcPts val="0"/>
              </a:spcAft>
              <a:buNone/>
            </a:pPr>
            <a:r>
              <a:t/>
            </a:r>
            <a:endParaRPr sz="1100">
              <a:solidFill>
                <a:srgbClr val="000000"/>
              </a:solidFill>
              <a:latin typeface="Arial"/>
              <a:ea typeface="Arial"/>
              <a:cs typeface="Arial"/>
              <a:sym typeface="Arial"/>
            </a:endParaRPr>
          </a:p>
          <a:p>
            <a:pPr indent="0" lvl="0" marL="0" rtl="0" algn="l">
              <a:spcBef>
                <a:spcPts val="1200"/>
              </a:spcBef>
              <a:spcAft>
                <a:spcPts val="0"/>
              </a:spcAft>
              <a:buNone/>
            </a:pPr>
            <a:r>
              <a:rPr lang="en" sz="1100">
                <a:solidFill>
                  <a:srgbClr val="000000"/>
                </a:solidFill>
                <a:latin typeface="Arial"/>
                <a:ea typeface="Arial"/>
                <a:cs typeface="Arial"/>
                <a:sym typeface="Arial"/>
              </a:rPr>
              <a:t>Output:</a:t>
            </a:r>
            <a:endParaRPr sz="1100">
              <a:solidFill>
                <a:srgbClr val="000000"/>
              </a:solidFill>
              <a:latin typeface="Arial"/>
              <a:ea typeface="Arial"/>
              <a:cs typeface="Arial"/>
              <a:sym typeface="Arial"/>
            </a:endParaRPr>
          </a:p>
          <a:p>
            <a:pPr indent="0" lvl="0" marL="0" rtl="0" algn="l">
              <a:spcBef>
                <a:spcPts val="1200"/>
              </a:spcBef>
              <a:spcAft>
                <a:spcPts val="1200"/>
              </a:spcAft>
              <a:buNone/>
            </a:pPr>
            <a:r>
              <a:t/>
            </a:r>
            <a:endParaRPr sz="1100">
              <a:solidFill>
                <a:srgbClr val="000000"/>
              </a:solidFill>
              <a:latin typeface="Arial"/>
              <a:ea typeface="Arial"/>
              <a:cs typeface="Arial"/>
              <a:sym typeface="Arial"/>
            </a:endParaRPr>
          </a:p>
        </p:txBody>
      </p:sp>
      <p:sp>
        <p:nvSpPr>
          <p:cNvPr id="387" name="Google Shape;387;p25"/>
          <p:cNvSpPr txBox="1"/>
          <p:nvPr>
            <p:ph idx="1" type="body"/>
          </p:nvPr>
        </p:nvSpPr>
        <p:spPr>
          <a:xfrm>
            <a:off x="6120300" y="1521675"/>
            <a:ext cx="2871900" cy="3478200"/>
          </a:xfrm>
          <a:prstGeom prst="rect">
            <a:avLst/>
          </a:prstGeom>
          <a:ln cap="flat" cmpd="sng" w="9525">
            <a:solidFill>
              <a:srgbClr val="000000"/>
            </a:solidFill>
            <a:prstDash val="solid"/>
            <a:round/>
            <a:headEnd len="sm" w="sm" type="none"/>
            <a:tailEnd len="sm" w="sm" type="none"/>
          </a:ln>
        </p:spPr>
        <p:txBody>
          <a:bodyPr anchorCtr="0" anchor="t" bIns="91425" lIns="91425" spcFirstLastPara="1" rIns="91425" wrap="square" tIns="91425">
            <a:normAutofit/>
          </a:bodyPr>
          <a:lstStyle/>
          <a:p>
            <a:pPr indent="0" lvl="0" marL="0" rtl="0" algn="l">
              <a:spcBef>
                <a:spcPts val="0"/>
              </a:spcBef>
              <a:spcAft>
                <a:spcPts val="0"/>
              </a:spcAft>
              <a:buNone/>
            </a:pPr>
            <a:r>
              <a:rPr lang="en">
                <a:solidFill>
                  <a:srgbClr val="000000"/>
                </a:solidFill>
                <a:latin typeface="Arial"/>
                <a:ea typeface="Arial"/>
                <a:cs typeface="Arial"/>
                <a:sym typeface="Arial"/>
              </a:rPr>
              <a:t>Queue Channel: </a:t>
            </a:r>
            <a:r>
              <a:rPr b="1" lang="en">
                <a:solidFill>
                  <a:srgbClr val="000000"/>
                </a:solidFill>
                <a:latin typeface="Arial"/>
                <a:ea typeface="Arial"/>
                <a:cs typeface="Arial"/>
                <a:sym typeface="Arial"/>
              </a:rPr>
              <a:t>fromList()</a:t>
            </a:r>
            <a:endParaRPr b="1">
              <a:solidFill>
                <a:srgbClr val="000000"/>
              </a:solidFill>
              <a:latin typeface="Arial"/>
              <a:ea typeface="Arial"/>
              <a:cs typeface="Arial"/>
              <a:sym typeface="Arial"/>
            </a:endParaRPr>
          </a:p>
          <a:p>
            <a:pPr indent="0" lvl="0" marL="0" rtl="0" algn="l">
              <a:spcBef>
                <a:spcPts val="1200"/>
              </a:spcBef>
              <a:spcAft>
                <a:spcPts val="0"/>
              </a:spcAft>
              <a:buNone/>
            </a:pPr>
            <a:r>
              <a:t/>
            </a:r>
            <a:endParaRPr sz="1000">
              <a:solidFill>
                <a:srgbClr val="000000"/>
              </a:solidFill>
              <a:latin typeface="Arial"/>
              <a:ea typeface="Arial"/>
              <a:cs typeface="Arial"/>
              <a:sym typeface="Arial"/>
            </a:endParaRPr>
          </a:p>
          <a:p>
            <a:pPr indent="0" lvl="0" marL="0" rtl="0" algn="l">
              <a:spcBef>
                <a:spcPts val="1200"/>
              </a:spcBef>
              <a:spcAft>
                <a:spcPts val="0"/>
              </a:spcAft>
              <a:buNone/>
            </a:pPr>
            <a:r>
              <a:t/>
            </a:r>
            <a:endParaRPr sz="1100">
              <a:solidFill>
                <a:srgbClr val="000000"/>
              </a:solidFill>
              <a:latin typeface="Arial"/>
              <a:ea typeface="Arial"/>
              <a:cs typeface="Arial"/>
              <a:sym typeface="Arial"/>
            </a:endParaRPr>
          </a:p>
          <a:p>
            <a:pPr indent="0" lvl="0" marL="0" rtl="0" algn="l">
              <a:spcBef>
                <a:spcPts val="1200"/>
              </a:spcBef>
              <a:spcAft>
                <a:spcPts val="0"/>
              </a:spcAft>
              <a:buNone/>
            </a:pPr>
            <a:r>
              <a:t/>
            </a:r>
            <a:endParaRPr sz="1100">
              <a:solidFill>
                <a:srgbClr val="000000"/>
              </a:solidFill>
              <a:latin typeface="Arial"/>
              <a:ea typeface="Arial"/>
              <a:cs typeface="Arial"/>
              <a:sym typeface="Arial"/>
            </a:endParaRPr>
          </a:p>
          <a:p>
            <a:pPr indent="0" lvl="0" marL="0" rtl="0" algn="l">
              <a:spcBef>
                <a:spcPts val="1200"/>
              </a:spcBef>
              <a:spcAft>
                <a:spcPts val="0"/>
              </a:spcAft>
              <a:buNone/>
            </a:pPr>
            <a:r>
              <a:t/>
            </a:r>
            <a:endParaRPr sz="1100">
              <a:solidFill>
                <a:srgbClr val="000000"/>
              </a:solidFill>
              <a:latin typeface="Arial"/>
              <a:ea typeface="Arial"/>
              <a:cs typeface="Arial"/>
              <a:sym typeface="Arial"/>
            </a:endParaRPr>
          </a:p>
          <a:p>
            <a:pPr indent="0" lvl="0" marL="0" rtl="0" algn="l">
              <a:spcBef>
                <a:spcPts val="1200"/>
              </a:spcBef>
              <a:spcAft>
                <a:spcPts val="0"/>
              </a:spcAft>
              <a:buNone/>
            </a:pPr>
            <a:r>
              <a:t/>
            </a:r>
            <a:endParaRPr sz="1100">
              <a:solidFill>
                <a:srgbClr val="000000"/>
              </a:solidFill>
              <a:latin typeface="Arial"/>
              <a:ea typeface="Arial"/>
              <a:cs typeface="Arial"/>
              <a:sym typeface="Arial"/>
            </a:endParaRPr>
          </a:p>
          <a:p>
            <a:pPr indent="0" lvl="0" marL="0" rtl="0" algn="l">
              <a:spcBef>
                <a:spcPts val="1200"/>
              </a:spcBef>
              <a:spcAft>
                <a:spcPts val="0"/>
              </a:spcAft>
              <a:buNone/>
            </a:pPr>
            <a:r>
              <a:rPr lang="en" sz="1100">
                <a:solidFill>
                  <a:srgbClr val="000000"/>
                </a:solidFill>
                <a:latin typeface="Arial"/>
                <a:ea typeface="Arial"/>
                <a:cs typeface="Arial"/>
                <a:sym typeface="Arial"/>
              </a:rPr>
              <a:t>Output:</a:t>
            </a:r>
            <a:endParaRPr sz="1100">
              <a:solidFill>
                <a:srgbClr val="000000"/>
              </a:solidFill>
              <a:latin typeface="Arial"/>
              <a:ea typeface="Arial"/>
              <a:cs typeface="Arial"/>
              <a:sym typeface="Arial"/>
            </a:endParaRPr>
          </a:p>
          <a:p>
            <a:pPr indent="0" lvl="0" marL="0" rtl="0" algn="l">
              <a:spcBef>
                <a:spcPts val="1200"/>
              </a:spcBef>
              <a:spcAft>
                <a:spcPts val="1200"/>
              </a:spcAft>
              <a:buNone/>
            </a:pPr>
            <a:r>
              <a:t/>
            </a:r>
            <a:endParaRPr sz="1100">
              <a:solidFill>
                <a:srgbClr val="000000"/>
              </a:solidFill>
              <a:latin typeface="Arial"/>
              <a:ea typeface="Arial"/>
              <a:cs typeface="Arial"/>
              <a:sym typeface="Arial"/>
            </a:endParaRPr>
          </a:p>
        </p:txBody>
      </p:sp>
      <p:sp>
        <p:nvSpPr>
          <p:cNvPr id="388" name="Google Shape;388;p25"/>
          <p:cNvSpPr txBox="1"/>
          <p:nvPr/>
        </p:nvSpPr>
        <p:spPr>
          <a:xfrm>
            <a:off x="318000" y="2294000"/>
            <a:ext cx="2693100" cy="861900"/>
          </a:xfrm>
          <a:prstGeom prst="rect">
            <a:avLst/>
          </a:prstGeom>
          <a:solidFill>
            <a:srgbClr val="D0E0E3"/>
          </a:solidFill>
          <a:ln cap="flat" cmpd="sng" w="952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100"/>
              <a:t>ch1 = Channel.value( 'Hello there' ) </a:t>
            </a:r>
            <a:endParaRPr sz="1100"/>
          </a:p>
          <a:p>
            <a:pPr indent="0" lvl="0" marL="0" rtl="0" algn="l">
              <a:spcBef>
                <a:spcPts val="0"/>
              </a:spcBef>
              <a:spcAft>
                <a:spcPts val="0"/>
              </a:spcAft>
              <a:buNone/>
            </a:pPr>
            <a:r>
              <a:rPr lang="en" sz="1100"/>
              <a:t>ch2 = Channel.value( [1,2,3,4,5] )</a:t>
            </a:r>
            <a:endParaRPr sz="1100"/>
          </a:p>
          <a:p>
            <a:pPr indent="0" lvl="0" marL="0" rtl="0" algn="l">
              <a:spcBef>
                <a:spcPts val="0"/>
              </a:spcBef>
              <a:spcAft>
                <a:spcPts val="0"/>
              </a:spcAft>
              <a:buNone/>
            </a:pPr>
            <a:r>
              <a:rPr lang="en" sz="1100"/>
              <a:t>ch1.view()</a:t>
            </a:r>
            <a:endParaRPr sz="1100"/>
          </a:p>
          <a:p>
            <a:pPr indent="0" lvl="0" marL="0" rtl="0" algn="l">
              <a:spcBef>
                <a:spcPts val="0"/>
              </a:spcBef>
              <a:spcAft>
                <a:spcPts val="0"/>
              </a:spcAft>
              <a:buNone/>
            </a:pPr>
            <a:r>
              <a:rPr lang="en" sz="1100"/>
              <a:t>ch2.view()</a:t>
            </a:r>
            <a:endParaRPr sz="1100"/>
          </a:p>
        </p:txBody>
      </p:sp>
      <p:sp>
        <p:nvSpPr>
          <p:cNvPr id="389" name="Google Shape;389;p25"/>
          <p:cNvSpPr txBox="1"/>
          <p:nvPr/>
        </p:nvSpPr>
        <p:spPr>
          <a:xfrm>
            <a:off x="228600" y="3994000"/>
            <a:ext cx="23055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t>Hello there</a:t>
            </a:r>
            <a:endParaRPr sz="1100"/>
          </a:p>
          <a:p>
            <a:pPr indent="0" lvl="0" marL="0" rtl="0" algn="l">
              <a:spcBef>
                <a:spcPts val="0"/>
              </a:spcBef>
              <a:spcAft>
                <a:spcPts val="0"/>
              </a:spcAft>
              <a:buNone/>
            </a:pPr>
            <a:r>
              <a:rPr lang="en" sz="1100"/>
              <a:t>[1, 2, 3, 4, 5]</a:t>
            </a:r>
            <a:endParaRPr sz="1100"/>
          </a:p>
        </p:txBody>
      </p:sp>
      <p:sp>
        <p:nvSpPr>
          <p:cNvPr id="390" name="Google Shape;390;p25"/>
          <p:cNvSpPr txBox="1"/>
          <p:nvPr/>
        </p:nvSpPr>
        <p:spPr>
          <a:xfrm>
            <a:off x="3389650" y="2463350"/>
            <a:ext cx="2540700" cy="523200"/>
          </a:xfrm>
          <a:prstGeom prst="rect">
            <a:avLst/>
          </a:prstGeom>
          <a:solidFill>
            <a:srgbClr val="D0E0E3"/>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t>ch = Channel.of( 1, 3, 5, 7 )</a:t>
            </a:r>
            <a:endParaRPr sz="1100"/>
          </a:p>
          <a:p>
            <a:pPr indent="0" lvl="0" marL="0" rtl="0" algn="l">
              <a:spcBef>
                <a:spcPts val="0"/>
              </a:spcBef>
              <a:spcAft>
                <a:spcPts val="0"/>
              </a:spcAft>
              <a:buNone/>
            </a:pPr>
            <a:r>
              <a:rPr lang="en" sz="1100"/>
              <a:t>ch.view()</a:t>
            </a:r>
            <a:endParaRPr sz="1100"/>
          </a:p>
        </p:txBody>
      </p:sp>
      <p:sp>
        <p:nvSpPr>
          <p:cNvPr id="391" name="Google Shape;391;p25"/>
          <p:cNvSpPr txBox="1"/>
          <p:nvPr/>
        </p:nvSpPr>
        <p:spPr>
          <a:xfrm>
            <a:off x="3110400" y="3960850"/>
            <a:ext cx="30000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t>1</a:t>
            </a:r>
            <a:endParaRPr sz="1100"/>
          </a:p>
          <a:p>
            <a:pPr indent="0" lvl="0" marL="0" rtl="0" algn="l">
              <a:spcBef>
                <a:spcPts val="0"/>
              </a:spcBef>
              <a:spcAft>
                <a:spcPts val="0"/>
              </a:spcAft>
              <a:buNone/>
            </a:pPr>
            <a:r>
              <a:rPr lang="en" sz="1100"/>
              <a:t>3</a:t>
            </a:r>
            <a:endParaRPr sz="1100"/>
          </a:p>
          <a:p>
            <a:pPr indent="0" lvl="0" marL="0" rtl="0" algn="l">
              <a:spcBef>
                <a:spcPts val="0"/>
              </a:spcBef>
              <a:spcAft>
                <a:spcPts val="0"/>
              </a:spcAft>
              <a:buNone/>
            </a:pPr>
            <a:r>
              <a:rPr lang="en" sz="1100"/>
              <a:t>5</a:t>
            </a:r>
            <a:endParaRPr sz="1100"/>
          </a:p>
          <a:p>
            <a:pPr indent="0" lvl="0" marL="0" rtl="0" algn="l">
              <a:spcBef>
                <a:spcPts val="0"/>
              </a:spcBef>
              <a:spcAft>
                <a:spcPts val="0"/>
              </a:spcAft>
              <a:buNone/>
            </a:pPr>
            <a:r>
              <a:rPr lang="en" sz="1100"/>
              <a:t>7</a:t>
            </a:r>
            <a:endParaRPr sz="1100"/>
          </a:p>
        </p:txBody>
      </p:sp>
      <p:sp>
        <p:nvSpPr>
          <p:cNvPr id="392" name="Google Shape;392;p25"/>
          <p:cNvSpPr txBox="1"/>
          <p:nvPr/>
        </p:nvSpPr>
        <p:spPr>
          <a:xfrm>
            <a:off x="6308900" y="2378600"/>
            <a:ext cx="2350200" cy="692700"/>
          </a:xfrm>
          <a:prstGeom prst="rect">
            <a:avLst/>
          </a:prstGeom>
          <a:solidFill>
            <a:srgbClr val="D0E0E3"/>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t>list = ['hello', 'world' , '!', '.']</a:t>
            </a:r>
            <a:endParaRPr sz="1100"/>
          </a:p>
          <a:p>
            <a:pPr indent="0" lvl="0" marL="0" rtl="0" algn="l">
              <a:spcBef>
                <a:spcPts val="0"/>
              </a:spcBef>
              <a:spcAft>
                <a:spcPts val="0"/>
              </a:spcAft>
              <a:buNone/>
            </a:pPr>
            <a:r>
              <a:rPr lang="en" sz="1100"/>
              <a:t>Channel.fromList(list)</a:t>
            </a:r>
            <a:endParaRPr sz="1100"/>
          </a:p>
          <a:p>
            <a:pPr indent="0" lvl="0" marL="0" rtl="0" algn="l">
              <a:spcBef>
                <a:spcPts val="0"/>
              </a:spcBef>
              <a:spcAft>
                <a:spcPts val="0"/>
              </a:spcAft>
              <a:buNone/>
            </a:pPr>
            <a:r>
              <a:rPr lang="en" sz="1100"/>
              <a:t>  	  .view()</a:t>
            </a:r>
            <a:endParaRPr sz="1100"/>
          </a:p>
        </p:txBody>
      </p:sp>
      <p:sp>
        <p:nvSpPr>
          <p:cNvPr id="393" name="Google Shape;393;p25"/>
          <p:cNvSpPr txBox="1"/>
          <p:nvPr/>
        </p:nvSpPr>
        <p:spPr>
          <a:xfrm>
            <a:off x="6120300" y="3960850"/>
            <a:ext cx="30000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t>hello</a:t>
            </a:r>
            <a:endParaRPr sz="1100"/>
          </a:p>
          <a:p>
            <a:pPr indent="0" lvl="0" marL="0" rtl="0" algn="l">
              <a:spcBef>
                <a:spcPts val="0"/>
              </a:spcBef>
              <a:spcAft>
                <a:spcPts val="0"/>
              </a:spcAft>
              <a:buNone/>
            </a:pPr>
            <a:r>
              <a:rPr lang="en" sz="1100"/>
              <a:t>world</a:t>
            </a:r>
            <a:endParaRPr sz="1100"/>
          </a:p>
          <a:p>
            <a:pPr indent="0" lvl="0" marL="0" rtl="0" algn="l">
              <a:spcBef>
                <a:spcPts val="0"/>
              </a:spcBef>
              <a:spcAft>
                <a:spcPts val="0"/>
              </a:spcAft>
              <a:buNone/>
            </a:pPr>
            <a:r>
              <a:rPr lang="en" sz="1100"/>
              <a:t>!</a:t>
            </a:r>
            <a:endParaRPr sz="1100"/>
          </a:p>
          <a:p>
            <a:pPr indent="0" lvl="0" marL="0" rtl="0" algn="l">
              <a:spcBef>
                <a:spcPts val="0"/>
              </a:spcBef>
              <a:spcAft>
                <a:spcPts val="0"/>
              </a:spcAft>
              <a:buNone/>
            </a:pPr>
            <a:r>
              <a:rPr lang="en" sz="1100"/>
              <a:t>.</a:t>
            </a:r>
            <a:endParaRPr sz="11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26"/>
          <p:cNvSpPr/>
          <p:nvPr/>
        </p:nvSpPr>
        <p:spPr>
          <a:xfrm rot="-5400000">
            <a:off x="2928350" y="3040150"/>
            <a:ext cx="378300" cy="1008900"/>
          </a:xfrm>
          <a:prstGeom prst="can">
            <a:avLst>
              <a:gd fmla="val 59536"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26"/>
          <p:cNvSpPr/>
          <p:nvPr/>
        </p:nvSpPr>
        <p:spPr>
          <a:xfrm rot="-5400000">
            <a:off x="2145400" y="3040150"/>
            <a:ext cx="378300" cy="1008900"/>
          </a:xfrm>
          <a:prstGeom prst="can">
            <a:avLst>
              <a:gd fmla="val 59536"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26"/>
          <p:cNvSpPr/>
          <p:nvPr/>
        </p:nvSpPr>
        <p:spPr>
          <a:xfrm rot="-5400000">
            <a:off x="1362450" y="3040150"/>
            <a:ext cx="378300" cy="1008900"/>
          </a:xfrm>
          <a:prstGeom prst="can">
            <a:avLst>
              <a:gd fmla="val 59536"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26"/>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How to create a channel?</a:t>
            </a:r>
            <a:endParaRPr/>
          </a:p>
        </p:txBody>
      </p:sp>
      <p:sp>
        <p:nvSpPr>
          <p:cNvPr id="402" name="Google Shape;402;p26"/>
          <p:cNvSpPr txBox="1"/>
          <p:nvPr>
            <p:ph idx="1" type="body"/>
          </p:nvPr>
        </p:nvSpPr>
        <p:spPr>
          <a:xfrm>
            <a:off x="5113825" y="1692075"/>
            <a:ext cx="3019800" cy="1668900"/>
          </a:xfrm>
          <a:prstGeom prst="rect">
            <a:avLst/>
          </a:prstGeom>
          <a:ln cap="flat" cmpd="sng" w="9525">
            <a:solidFill>
              <a:srgbClr val="000000"/>
            </a:solidFill>
            <a:prstDash val="solid"/>
            <a:round/>
            <a:headEnd len="sm" w="sm" type="none"/>
            <a:tailEnd len="sm" w="sm" type="none"/>
          </a:ln>
        </p:spPr>
        <p:txBody>
          <a:bodyPr anchorCtr="0" anchor="t" bIns="91425" lIns="91425" spcFirstLastPara="1" rIns="91425" wrap="square" tIns="91425">
            <a:normAutofit fontScale="70000" lnSpcReduction="20000"/>
          </a:bodyPr>
          <a:lstStyle/>
          <a:p>
            <a:pPr indent="0" lvl="0" marL="0" rtl="0" algn="l">
              <a:spcBef>
                <a:spcPts val="0"/>
              </a:spcBef>
              <a:spcAft>
                <a:spcPts val="0"/>
              </a:spcAft>
              <a:buNone/>
            </a:pPr>
            <a:r>
              <a:rPr lang="en">
                <a:solidFill>
                  <a:srgbClr val="000000"/>
                </a:solidFill>
                <a:latin typeface="Arial"/>
                <a:ea typeface="Arial"/>
                <a:cs typeface="Arial"/>
                <a:sym typeface="Arial"/>
              </a:rPr>
              <a:t>Queue Channel: </a:t>
            </a:r>
            <a:r>
              <a:rPr b="1" lang="en">
                <a:solidFill>
                  <a:srgbClr val="000000"/>
                </a:solidFill>
                <a:latin typeface="Arial"/>
                <a:ea typeface="Arial"/>
                <a:cs typeface="Arial"/>
                <a:sym typeface="Arial"/>
              </a:rPr>
              <a:t>of()</a:t>
            </a:r>
            <a:endParaRPr b="1">
              <a:solidFill>
                <a:srgbClr val="000000"/>
              </a:solidFill>
              <a:latin typeface="Arial"/>
              <a:ea typeface="Arial"/>
              <a:cs typeface="Arial"/>
              <a:sym typeface="Arial"/>
            </a:endParaRPr>
          </a:p>
          <a:p>
            <a:pPr indent="0" lvl="0" marL="0" rtl="0" algn="l">
              <a:spcBef>
                <a:spcPts val="1200"/>
              </a:spcBef>
              <a:spcAft>
                <a:spcPts val="0"/>
              </a:spcAft>
              <a:buNone/>
            </a:pPr>
            <a:r>
              <a:t/>
            </a:r>
            <a:endParaRPr sz="1000">
              <a:solidFill>
                <a:srgbClr val="000000"/>
              </a:solidFill>
              <a:latin typeface="Arial"/>
              <a:ea typeface="Arial"/>
              <a:cs typeface="Arial"/>
              <a:sym typeface="Arial"/>
            </a:endParaRPr>
          </a:p>
          <a:p>
            <a:pPr indent="0" lvl="0" marL="0" rtl="0" algn="l">
              <a:spcBef>
                <a:spcPts val="1200"/>
              </a:spcBef>
              <a:spcAft>
                <a:spcPts val="0"/>
              </a:spcAft>
              <a:buNone/>
            </a:pPr>
            <a:r>
              <a:t/>
            </a:r>
            <a:endParaRPr sz="1100">
              <a:solidFill>
                <a:srgbClr val="000000"/>
              </a:solidFill>
              <a:latin typeface="Arial"/>
              <a:ea typeface="Arial"/>
              <a:cs typeface="Arial"/>
              <a:sym typeface="Arial"/>
            </a:endParaRPr>
          </a:p>
          <a:p>
            <a:pPr indent="0" lvl="0" marL="0" rtl="0" algn="l">
              <a:spcBef>
                <a:spcPts val="1200"/>
              </a:spcBef>
              <a:spcAft>
                <a:spcPts val="0"/>
              </a:spcAft>
              <a:buNone/>
            </a:pPr>
            <a:r>
              <a:t/>
            </a:r>
            <a:endParaRPr sz="1100">
              <a:solidFill>
                <a:srgbClr val="000000"/>
              </a:solidFill>
              <a:latin typeface="Arial"/>
              <a:ea typeface="Arial"/>
              <a:cs typeface="Arial"/>
              <a:sym typeface="Arial"/>
            </a:endParaRPr>
          </a:p>
          <a:p>
            <a:pPr indent="0" lvl="0" marL="0" rtl="0" algn="l">
              <a:spcBef>
                <a:spcPts val="1200"/>
              </a:spcBef>
              <a:spcAft>
                <a:spcPts val="0"/>
              </a:spcAft>
              <a:buNone/>
            </a:pPr>
            <a:r>
              <a:t/>
            </a:r>
            <a:endParaRPr sz="1100">
              <a:solidFill>
                <a:srgbClr val="000000"/>
              </a:solidFill>
              <a:latin typeface="Arial"/>
              <a:ea typeface="Arial"/>
              <a:cs typeface="Arial"/>
              <a:sym typeface="Arial"/>
            </a:endParaRPr>
          </a:p>
          <a:p>
            <a:pPr indent="0" lvl="0" marL="0" rtl="0" algn="l">
              <a:spcBef>
                <a:spcPts val="1200"/>
              </a:spcBef>
              <a:spcAft>
                <a:spcPts val="1200"/>
              </a:spcAft>
              <a:buNone/>
            </a:pPr>
            <a:r>
              <a:t/>
            </a:r>
            <a:endParaRPr sz="1100">
              <a:solidFill>
                <a:srgbClr val="000000"/>
              </a:solidFill>
              <a:latin typeface="Arial"/>
              <a:ea typeface="Arial"/>
              <a:cs typeface="Arial"/>
              <a:sym typeface="Arial"/>
            </a:endParaRPr>
          </a:p>
        </p:txBody>
      </p:sp>
      <p:sp>
        <p:nvSpPr>
          <p:cNvPr id="403" name="Google Shape;403;p26"/>
          <p:cNvSpPr txBox="1"/>
          <p:nvPr/>
        </p:nvSpPr>
        <p:spPr>
          <a:xfrm>
            <a:off x="5402975" y="2633750"/>
            <a:ext cx="2540700" cy="523200"/>
          </a:xfrm>
          <a:prstGeom prst="rect">
            <a:avLst/>
          </a:prstGeom>
          <a:solidFill>
            <a:srgbClr val="D0E0E3"/>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t>ch = Channel.of( [1, 3, 5, 7])</a:t>
            </a:r>
            <a:endParaRPr sz="1100"/>
          </a:p>
          <a:p>
            <a:pPr indent="0" lvl="0" marL="0" rtl="0" algn="l">
              <a:spcBef>
                <a:spcPts val="0"/>
              </a:spcBef>
              <a:spcAft>
                <a:spcPts val="0"/>
              </a:spcAft>
              <a:buNone/>
            </a:pPr>
            <a:r>
              <a:rPr lang="en" sz="1100"/>
              <a:t>ch.view()</a:t>
            </a:r>
            <a:endParaRPr sz="1100"/>
          </a:p>
        </p:txBody>
      </p:sp>
      <p:sp>
        <p:nvSpPr>
          <p:cNvPr id="404" name="Google Shape;404;p26"/>
          <p:cNvSpPr/>
          <p:nvPr/>
        </p:nvSpPr>
        <p:spPr>
          <a:xfrm rot="-5400000">
            <a:off x="579500" y="3040150"/>
            <a:ext cx="378300" cy="1008900"/>
          </a:xfrm>
          <a:prstGeom prst="can">
            <a:avLst>
              <a:gd fmla="val 59536"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26"/>
          <p:cNvSpPr txBox="1"/>
          <p:nvPr/>
        </p:nvSpPr>
        <p:spPr>
          <a:xfrm>
            <a:off x="669250" y="2701488"/>
            <a:ext cx="2540700" cy="523200"/>
          </a:xfrm>
          <a:prstGeom prst="rect">
            <a:avLst/>
          </a:prstGeom>
          <a:solidFill>
            <a:srgbClr val="D0E0E3"/>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t>ch = Channel.of( 1, 3, 5, 7 )</a:t>
            </a:r>
            <a:endParaRPr sz="1100"/>
          </a:p>
          <a:p>
            <a:pPr indent="0" lvl="0" marL="0" rtl="0" algn="l">
              <a:spcBef>
                <a:spcPts val="0"/>
              </a:spcBef>
              <a:spcAft>
                <a:spcPts val="0"/>
              </a:spcAft>
              <a:buNone/>
            </a:pPr>
            <a:r>
              <a:rPr lang="en" sz="1100"/>
              <a:t>ch.view()</a:t>
            </a:r>
            <a:endParaRPr sz="1100"/>
          </a:p>
        </p:txBody>
      </p:sp>
      <p:sp>
        <p:nvSpPr>
          <p:cNvPr id="406" name="Google Shape;406;p26"/>
          <p:cNvSpPr txBox="1"/>
          <p:nvPr/>
        </p:nvSpPr>
        <p:spPr>
          <a:xfrm>
            <a:off x="669250" y="3355475"/>
            <a:ext cx="279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a:ea typeface="Nunito"/>
                <a:cs typeface="Nunito"/>
                <a:sym typeface="Nunito"/>
              </a:rPr>
              <a:t>1</a:t>
            </a:r>
            <a:endParaRPr>
              <a:latin typeface="Nunito"/>
              <a:ea typeface="Nunito"/>
              <a:cs typeface="Nunito"/>
              <a:sym typeface="Nunito"/>
            </a:endParaRPr>
          </a:p>
        </p:txBody>
      </p:sp>
      <p:sp>
        <p:nvSpPr>
          <p:cNvPr id="407" name="Google Shape;407;p26"/>
          <p:cNvSpPr txBox="1"/>
          <p:nvPr/>
        </p:nvSpPr>
        <p:spPr>
          <a:xfrm>
            <a:off x="1479225" y="3355475"/>
            <a:ext cx="279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a:ea typeface="Nunito"/>
                <a:cs typeface="Nunito"/>
                <a:sym typeface="Nunito"/>
              </a:rPr>
              <a:t>3</a:t>
            </a:r>
            <a:endParaRPr>
              <a:latin typeface="Nunito"/>
              <a:ea typeface="Nunito"/>
              <a:cs typeface="Nunito"/>
              <a:sym typeface="Nunito"/>
            </a:endParaRPr>
          </a:p>
        </p:txBody>
      </p:sp>
      <p:sp>
        <p:nvSpPr>
          <p:cNvPr id="408" name="Google Shape;408;p26"/>
          <p:cNvSpPr txBox="1"/>
          <p:nvPr/>
        </p:nvSpPr>
        <p:spPr>
          <a:xfrm>
            <a:off x="2244150" y="3355475"/>
            <a:ext cx="279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a:ea typeface="Nunito"/>
                <a:cs typeface="Nunito"/>
                <a:sym typeface="Nunito"/>
              </a:rPr>
              <a:t>5</a:t>
            </a:r>
            <a:endParaRPr>
              <a:latin typeface="Nunito"/>
              <a:ea typeface="Nunito"/>
              <a:cs typeface="Nunito"/>
              <a:sym typeface="Nunito"/>
            </a:endParaRPr>
          </a:p>
        </p:txBody>
      </p:sp>
      <p:sp>
        <p:nvSpPr>
          <p:cNvPr id="409" name="Google Shape;409;p26"/>
          <p:cNvSpPr txBox="1"/>
          <p:nvPr/>
        </p:nvSpPr>
        <p:spPr>
          <a:xfrm>
            <a:off x="3009075" y="3355475"/>
            <a:ext cx="279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a:ea typeface="Nunito"/>
                <a:cs typeface="Nunito"/>
                <a:sym typeface="Nunito"/>
              </a:rPr>
              <a:t>7</a:t>
            </a:r>
            <a:endParaRPr>
              <a:latin typeface="Nunito"/>
              <a:ea typeface="Nunito"/>
              <a:cs typeface="Nunito"/>
              <a:sym typeface="Nunito"/>
            </a:endParaRPr>
          </a:p>
        </p:txBody>
      </p:sp>
      <p:sp>
        <p:nvSpPr>
          <p:cNvPr id="410" name="Google Shape;410;p26"/>
          <p:cNvSpPr/>
          <p:nvPr/>
        </p:nvSpPr>
        <p:spPr>
          <a:xfrm rot="-5400000">
            <a:off x="6561025" y="3287900"/>
            <a:ext cx="378300" cy="1414200"/>
          </a:xfrm>
          <a:prstGeom prst="can">
            <a:avLst>
              <a:gd fmla="val 59536"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26"/>
          <p:cNvSpPr txBox="1"/>
          <p:nvPr/>
        </p:nvSpPr>
        <p:spPr>
          <a:xfrm>
            <a:off x="6394400" y="3794900"/>
            <a:ext cx="882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a:ea typeface="Nunito"/>
                <a:cs typeface="Nunito"/>
                <a:sym typeface="Nunito"/>
              </a:rPr>
              <a:t>[1,3,5,7]</a:t>
            </a:r>
            <a:endParaRPr>
              <a:latin typeface="Nunito"/>
              <a:ea typeface="Nunito"/>
              <a:cs typeface="Nunito"/>
              <a:sym typeface="Nuni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0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1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sp>
        <p:nvSpPr>
          <p:cNvPr id="416" name="Google Shape;416;p27"/>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How to create file channels?</a:t>
            </a:r>
            <a:endParaRPr/>
          </a:p>
        </p:txBody>
      </p:sp>
      <p:sp>
        <p:nvSpPr>
          <p:cNvPr id="417" name="Google Shape;417;p27"/>
          <p:cNvSpPr txBox="1"/>
          <p:nvPr>
            <p:ph idx="1" type="body"/>
          </p:nvPr>
        </p:nvSpPr>
        <p:spPr>
          <a:xfrm>
            <a:off x="228600" y="1521675"/>
            <a:ext cx="2871900" cy="3478200"/>
          </a:xfrm>
          <a:prstGeom prst="rect">
            <a:avLst/>
          </a:prstGeom>
          <a:ln cap="flat" cmpd="sng" w="9525">
            <a:solidFill>
              <a:srgbClr val="000000"/>
            </a:solidFill>
            <a:prstDash val="solid"/>
            <a:round/>
            <a:headEnd len="sm" w="sm" type="none"/>
            <a:tailEnd len="sm" w="sm" type="none"/>
          </a:ln>
        </p:spPr>
        <p:txBody>
          <a:bodyPr anchorCtr="0" anchor="t" bIns="91425" lIns="91425" spcFirstLastPara="1" rIns="91425" wrap="square" tIns="91425">
            <a:normAutofit/>
          </a:bodyPr>
          <a:lstStyle/>
          <a:p>
            <a:pPr indent="0" lvl="0" marL="0" rtl="0" algn="l">
              <a:spcBef>
                <a:spcPts val="0"/>
              </a:spcBef>
              <a:spcAft>
                <a:spcPts val="0"/>
              </a:spcAft>
              <a:buNone/>
            </a:pPr>
            <a:r>
              <a:rPr lang="en">
                <a:solidFill>
                  <a:srgbClr val="000000"/>
                </a:solidFill>
                <a:latin typeface="Arial"/>
                <a:ea typeface="Arial"/>
                <a:cs typeface="Arial"/>
                <a:sym typeface="Arial"/>
              </a:rPr>
              <a:t>Queue</a:t>
            </a:r>
            <a:r>
              <a:rPr lang="en">
                <a:solidFill>
                  <a:srgbClr val="000000"/>
                </a:solidFill>
                <a:latin typeface="Arial"/>
                <a:ea typeface="Arial"/>
                <a:cs typeface="Arial"/>
                <a:sym typeface="Arial"/>
              </a:rPr>
              <a:t> Channel: </a:t>
            </a:r>
            <a:r>
              <a:rPr b="1" lang="en">
                <a:solidFill>
                  <a:srgbClr val="000000"/>
                </a:solidFill>
                <a:latin typeface="Arial"/>
                <a:ea typeface="Arial"/>
                <a:cs typeface="Arial"/>
                <a:sym typeface="Arial"/>
              </a:rPr>
              <a:t>fromPath()</a:t>
            </a:r>
            <a:endParaRPr b="1">
              <a:solidFill>
                <a:srgbClr val="000000"/>
              </a:solidFill>
              <a:latin typeface="Arial"/>
              <a:ea typeface="Arial"/>
              <a:cs typeface="Arial"/>
              <a:sym typeface="Arial"/>
            </a:endParaRPr>
          </a:p>
          <a:p>
            <a:pPr indent="0" lvl="0" marL="0" rtl="0" algn="l">
              <a:spcBef>
                <a:spcPts val="1200"/>
              </a:spcBef>
              <a:spcAft>
                <a:spcPts val="0"/>
              </a:spcAft>
              <a:buNone/>
            </a:pPr>
            <a:r>
              <a:t/>
            </a:r>
            <a:endParaRPr sz="1000">
              <a:solidFill>
                <a:srgbClr val="000000"/>
              </a:solidFill>
              <a:latin typeface="Arial"/>
              <a:ea typeface="Arial"/>
              <a:cs typeface="Arial"/>
              <a:sym typeface="Arial"/>
            </a:endParaRPr>
          </a:p>
          <a:p>
            <a:pPr indent="0" lvl="0" marL="0" rtl="0" algn="l">
              <a:spcBef>
                <a:spcPts val="1200"/>
              </a:spcBef>
              <a:spcAft>
                <a:spcPts val="0"/>
              </a:spcAft>
              <a:buNone/>
            </a:pPr>
            <a:r>
              <a:t/>
            </a:r>
            <a:endParaRPr sz="1100">
              <a:solidFill>
                <a:srgbClr val="000000"/>
              </a:solidFill>
              <a:latin typeface="Arial"/>
              <a:ea typeface="Arial"/>
              <a:cs typeface="Arial"/>
              <a:sym typeface="Arial"/>
            </a:endParaRPr>
          </a:p>
          <a:p>
            <a:pPr indent="0" lvl="0" marL="0" rtl="0" algn="l">
              <a:spcBef>
                <a:spcPts val="1200"/>
              </a:spcBef>
              <a:spcAft>
                <a:spcPts val="0"/>
              </a:spcAft>
              <a:buNone/>
            </a:pPr>
            <a:r>
              <a:rPr lang="en" sz="1100">
                <a:solidFill>
                  <a:srgbClr val="000000"/>
                </a:solidFill>
                <a:latin typeface="Arial"/>
                <a:ea typeface="Arial"/>
                <a:cs typeface="Arial"/>
                <a:sym typeface="Arial"/>
              </a:rPr>
              <a:t>Output:</a:t>
            </a:r>
            <a:endParaRPr sz="1100">
              <a:solidFill>
                <a:srgbClr val="000000"/>
              </a:solidFill>
              <a:latin typeface="Arial"/>
              <a:ea typeface="Arial"/>
              <a:cs typeface="Arial"/>
              <a:sym typeface="Arial"/>
            </a:endParaRPr>
          </a:p>
          <a:p>
            <a:pPr indent="0" lvl="0" marL="0" rtl="0" algn="l">
              <a:spcBef>
                <a:spcPts val="1200"/>
              </a:spcBef>
              <a:spcAft>
                <a:spcPts val="1200"/>
              </a:spcAft>
              <a:buNone/>
            </a:pPr>
            <a:r>
              <a:t/>
            </a:r>
            <a:endParaRPr sz="1100">
              <a:solidFill>
                <a:srgbClr val="000000"/>
              </a:solidFill>
              <a:latin typeface="Arial"/>
              <a:ea typeface="Arial"/>
              <a:cs typeface="Arial"/>
              <a:sym typeface="Arial"/>
            </a:endParaRPr>
          </a:p>
        </p:txBody>
      </p:sp>
      <p:sp>
        <p:nvSpPr>
          <p:cNvPr id="418" name="Google Shape;418;p27"/>
          <p:cNvSpPr txBox="1"/>
          <p:nvPr/>
        </p:nvSpPr>
        <p:spPr>
          <a:xfrm>
            <a:off x="331650" y="2303000"/>
            <a:ext cx="2665800" cy="354000"/>
          </a:xfrm>
          <a:prstGeom prst="rect">
            <a:avLst/>
          </a:prstGeom>
          <a:solidFill>
            <a:srgbClr val="D0E0E3"/>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rgbClr val="36464E"/>
                </a:solidFill>
              </a:rPr>
              <a:t>Channel</a:t>
            </a:r>
            <a:r>
              <a:rPr lang="en" sz="1100"/>
              <a:t>.fromPath(</a:t>
            </a:r>
            <a:r>
              <a:rPr lang="en" sz="1100">
                <a:solidFill>
                  <a:srgbClr val="36464E"/>
                </a:solidFill>
              </a:rPr>
              <a:t> </a:t>
            </a:r>
            <a:r>
              <a:rPr lang="en" sz="1100"/>
              <a:t>'./data/folder/*.csv'</a:t>
            </a:r>
            <a:r>
              <a:rPr lang="en" sz="1100">
                <a:solidFill>
                  <a:srgbClr val="36464E"/>
                </a:solidFill>
              </a:rPr>
              <a:t> </a:t>
            </a:r>
            <a:r>
              <a:rPr lang="en" sz="1100"/>
              <a:t>)</a:t>
            </a:r>
            <a:endParaRPr sz="1100"/>
          </a:p>
        </p:txBody>
      </p:sp>
      <p:sp>
        <p:nvSpPr>
          <p:cNvPr id="419" name="Google Shape;419;p27"/>
          <p:cNvSpPr txBox="1"/>
          <p:nvPr/>
        </p:nvSpPr>
        <p:spPr>
          <a:xfrm>
            <a:off x="280550" y="2863350"/>
            <a:ext cx="2305500" cy="69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t>/user/</a:t>
            </a:r>
            <a:r>
              <a:rPr lang="en" sz="1100"/>
              <a:t>project</a:t>
            </a:r>
            <a:r>
              <a:rPr lang="en" sz="1100"/>
              <a:t>/csv_files/file_1.csv</a:t>
            </a:r>
            <a:endParaRPr sz="1100"/>
          </a:p>
          <a:p>
            <a:pPr indent="0" lvl="0" marL="0" rtl="0" algn="l">
              <a:spcBef>
                <a:spcPts val="0"/>
              </a:spcBef>
              <a:spcAft>
                <a:spcPts val="0"/>
              </a:spcAft>
              <a:buNone/>
            </a:pPr>
            <a:r>
              <a:rPr lang="en" sz="1100"/>
              <a:t>/user/project/csv_files/</a:t>
            </a:r>
            <a:r>
              <a:rPr lang="en" sz="1100"/>
              <a:t>file_2.csv</a:t>
            </a:r>
            <a:endParaRPr sz="1100"/>
          </a:p>
          <a:p>
            <a:pPr indent="0" lvl="0" marL="0" rtl="0" algn="l">
              <a:spcBef>
                <a:spcPts val="0"/>
              </a:spcBef>
              <a:spcAft>
                <a:spcPts val="0"/>
              </a:spcAft>
              <a:buNone/>
            </a:pPr>
            <a:r>
              <a:rPr lang="en" sz="1100"/>
              <a:t>/user/project/csv_files/file_3.csv</a:t>
            </a:r>
            <a:endParaRPr sz="1100"/>
          </a:p>
        </p:txBody>
      </p:sp>
      <p:sp>
        <p:nvSpPr>
          <p:cNvPr id="420" name="Google Shape;420;p27"/>
          <p:cNvSpPr txBox="1"/>
          <p:nvPr/>
        </p:nvSpPr>
        <p:spPr>
          <a:xfrm>
            <a:off x="3495250" y="2363100"/>
            <a:ext cx="5065500" cy="1369800"/>
          </a:xfrm>
          <a:prstGeom prst="rect">
            <a:avLst/>
          </a:prstGeom>
          <a:noFill/>
          <a:ln>
            <a:noFill/>
          </a:ln>
        </p:spPr>
        <p:txBody>
          <a:bodyPr anchorCtr="0" anchor="t" bIns="91425" lIns="91425" spcFirstLastPara="1" rIns="91425" wrap="square" tIns="91425">
            <a:spAutoFit/>
          </a:bodyPr>
          <a:lstStyle/>
          <a:p>
            <a:pPr indent="-317500" lvl="0" marL="457200" rtl="0" algn="l">
              <a:lnSpc>
                <a:spcPct val="150000"/>
              </a:lnSpc>
              <a:spcBef>
                <a:spcPts val="0"/>
              </a:spcBef>
              <a:spcAft>
                <a:spcPts val="0"/>
              </a:spcAft>
              <a:buSzPts val="1400"/>
              <a:buFont typeface="Nunito"/>
              <a:buChar char="●"/>
            </a:pPr>
            <a:r>
              <a:rPr lang="en">
                <a:latin typeface="Nunito"/>
                <a:ea typeface="Nunito"/>
                <a:cs typeface="Nunito"/>
                <a:sym typeface="Nunito"/>
              </a:rPr>
              <a:t>The “*” represents the glob character. It matches the pattern in the filename.</a:t>
            </a:r>
            <a:endParaRPr>
              <a:latin typeface="Nunito"/>
              <a:ea typeface="Nunito"/>
              <a:cs typeface="Nunito"/>
              <a:sym typeface="Nunito"/>
            </a:endParaRPr>
          </a:p>
          <a:p>
            <a:pPr indent="-317500" lvl="0" marL="457200" rtl="0" algn="l">
              <a:lnSpc>
                <a:spcPct val="150000"/>
              </a:lnSpc>
              <a:spcBef>
                <a:spcPts val="0"/>
              </a:spcBef>
              <a:spcAft>
                <a:spcPts val="0"/>
              </a:spcAft>
              <a:buSzPts val="1400"/>
              <a:buFont typeface="Nunito"/>
              <a:buChar char="●"/>
            </a:pPr>
            <a:r>
              <a:rPr lang="en">
                <a:latin typeface="Nunito"/>
                <a:ea typeface="Nunito"/>
                <a:cs typeface="Nunito"/>
                <a:sym typeface="Nunito"/>
              </a:rPr>
              <a:t>“**.csv” would do recursive file pattern matching</a:t>
            </a:r>
            <a:endParaRPr>
              <a:latin typeface="Nunito"/>
              <a:ea typeface="Nunito"/>
              <a:cs typeface="Nunito"/>
              <a:sym typeface="Nunito"/>
            </a:endParaRPr>
          </a:p>
          <a:p>
            <a:pPr indent="-317500" lvl="1" marL="914400" rtl="0" algn="l">
              <a:lnSpc>
                <a:spcPct val="150000"/>
              </a:lnSpc>
              <a:spcBef>
                <a:spcPts val="0"/>
              </a:spcBef>
              <a:spcAft>
                <a:spcPts val="0"/>
              </a:spcAft>
              <a:buSzPts val="1400"/>
              <a:buFont typeface="Nunito"/>
              <a:buChar char="○"/>
            </a:pPr>
            <a:r>
              <a:rPr lang="en">
                <a:latin typeface="Nunito"/>
                <a:ea typeface="Nunito"/>
                <a:cs typeface="Nunito"/>
                <a:sym typeface="Nunito"/>
              </a:rPr>
              <a:t>i.e., search for pattern in a </a:t>
            </a:r>
            <a:r>
              <a:rPr lang="en">
                <a:latin typeface="Nunito"/>
                <a:ea typeface="Nunito"/>
                <a:cs typeface="Nunito"/>
                <a:sym typeface="Nunito"/>
              </a:rPr>
              <a:t>folder</a:t>
            </a:r>
            <a:r>
              <a:rPr lang="en">
                <a:latin typeface="Nunito"/>
                <a:ea typeface="Nunito"/>
                <a:cs typeface="Nunito"/>
                <a:sym typeface="Nunito"/>
              </a:rPr>
              <a:t> inside a folder</a:t>
            </a:r>
            <a:endParaRPr>
              <a:latin typeface="Nunito"/>
              <a:ea typeface="Nunito"/>
              <a:cs typeface="Nunito"/>
              <a:sym typeface="Nunito"/>
            </a:endParaRPr>
          </a:p>
        </p:txBody>
      </p:sp>
      <p:sp>
        <p:nvSpPr>
          <p:cNvPr id="421" name="Google Shape;421;p27"/>
          <p:cNvSpPr txBox="1"/>
          <p:nvPr/>
        </p:nvSpPr>
        <p:spPr>
          <a:xfrm>
            <a:off x="3430300" y="4532150"/>
            <a:ext cx="51954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Nunito"/>
                <a:ea typeface="Nunito"/>
                <a:cs typeface="Nunito"/>
                <a:sym typeface="Nunito"/>
              </a:rPr>
              <a:t>Other channels such as </a:t>
            </a:r>
            <a:r>
              <a:rPr lang="en" sz="1100">
                <a:latin typeface="Nunito"/>
                <a:ea typeface="Nunito"/>
                <a:cs typeface="Nunito"/>
                <a:sym typeface="Nunito"/>
              </a:rPr>
              <a:t>Channel.fromFilePairs() and Channel.fromSRA()</a:t>
            </a:r>
            <a:endParaRPr sz="1100">
              <a:latin typeface="Nunito"/>
              <a:ea typeface="Nunito"/>
              <a:cs typeface="Nunito"/>
              <a:sym typeface="Nunito"/>
            </a:endParaRPr>
          </a:p>
          <a:p>
            <a:pPr indent="0" lvl="0" marL="0" rtl="0" algn="l">
              <a:spcBef>
                <a:spcPts val="0"/>
              </a:spcBef>
              <a:spcAft>
                <a:spcPts val="0"/>
              </a:spcAft>
              <a:buNone/>
            </a:pPr>
            <a:r>
              <a:rPr lang="en" sz="1100">
                <a:latin typeface="Nunito"/>
                <a:ea typeface="Nunito"/>
                <a:cs typeface="Nunito"/>
                <a:sym typeface="Nunito"/>
              </a:rPr>
              <a:t>We can avoid them for now</a:t>
            </a:r>
            <a:endParaRPr sz="1100">
              <a:latin typeface="Nunito"/>
              <a:ea typeface="Nunito"/>
              <a:cs typeface="Nunito"/>
              <a:sym typeface="Nuni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p28"/>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Processes</a:t>
            </a:r>
            <a:endParaRPr/>
          </a:p>
        </p:txBody>
      </p:sp>
      <p:sp>
        <p:nvSpPr>
          <p:cNvPr id="427" name="Google Shape;427;p28"/>
          <p:cNvSpPr txBox="1"/>
          <p:nvPr/>
        </p:nvSpPr>
        <p:spPr>
          <a:xfrm>
            <a:off x="5292900" y="1080000"/>
            <a:ext cx="3851100" cy="4063500"/>
          </a:xfrm>
          <a:prstGeom prst="rect">
            <a:avLst/>
          </a:prstGeom>
          <a:solidFill>
            <a:srgbClr val="D0E0E3"/>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process</a:t>
            </a:r>
            <a:r>
              <a:rPr lang="en"/>
              <a:t> &lt; name &gt;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  </a:t>
            </a:r>
            <a:r>
              <a:rPr lang="en"/>
              <a:t>[ directives ]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  </a:t>
            </a:r>
            <a:r>
              <a:rPr b="1" lang="en"/>
              <a:t>input: </a:t>
            </a:r>
            <a:endParaRPr b="1"/>
          </a:p>
          <a:p>
            <a:pPr indent="0" lvl="0" marL="0" rtl="0" algn="l">
              <a:spcBef>
                <a:spcPts val="0"/>
              </a:spcBef>
              <a:spcAft>
                <a:spcPts val="0"/>
              </a:spcAft>
              <a:buNone/>
            </a:pPr>
            <a:r>
              <a:rPr lang="en"/>
              <a:t>  &lt; process inputs &gt;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 </a:t>
            </a:r>
            <a:r>
              <a:rPr b="1" lang="en"/>
              <a:t> output: </a:t>
            </a:r>
            <a:endParaRPr b="1"/>
          </a:p>
          <a:p>
            <a:pPr indent="0" lvl="0" marL="0" rtl="0" algn="l">
              <a:spcBef>
                <a:spcPts val="0"/>
              </a:spcBef>
              <a:spcAft>
                <a:spcPts val="0"/>
              </a:spcAft>
              <a:buNone/>
            </a:pPr>
            <a:r>
              <a:rPr lang="en"/>
              <a:t>  &lt; process outputs &gt;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  </a:t>
            </a:r>
            <a:r>
              <a:rPr b="1" lang="en"/>
              <a:t>when: </a:t>
            </a:r>
            <a:endParaRPr b="1"/>
          </a:p>
          <a:p>
            <a:pPr indent="0" lvl="0" marL="0" rtl="0" algn="l">
              <a:spcBef>
                <a:spcPts val="0"/>
              </a:spcBef>
              <a:spcAft>
                <a:spcPts val="0"/>
              </a:spcAft>
              <a:buNone/>
            </a:pPr>
            <a:r>
              <a:rPr lang="en"/>
              <a:t>  &lt; condition &gt;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  </a:t>
            </a:r>
            <a:r>
              <a:rPr b="1" lang="en"/>
              <a:t>[script|shell|exec]:</a:t>
            </a:r>
            <a:r>
              <a:rPr lang="en"/>
              <a:t> </a:t>
            </a:r>
            <a:endParaRPr/>
          </a:p>
          <a:p>
            <a:pPr indent="0" lvl="0" marL="0" rtl="0" algn="l">
              <a:spcBef>
                <a:spcPts val="0"/>
              </a:spcBef>
              <a:spcAft>
                <a:spcPts val="0"/>
              </a:spcAft>
              <a:buNone/>
            </a:pPr>
            <a:r>
              <a:rPr lang="en"/>
              <a:t>  """</a:t>
            </a:r>
            <a:endParaRPr/>
          </a:p>
          <a:p>
            <a:pPr indent="0" lvl="0" marL="0" rtl="0" algn="l">
              <a:spcBef>
                <a:spcPts val="0"/>
              </a:spcBef>
              <a:spcAft>
                <a:spcPts val="0"/>
              </a:spcAft>
              <a:buNone/>
            </a:pPr>
            <a:r>
              <a:rPr lang="en"/>
              <a:t>  &lt; user script to be executed &gt;</a:t>
            </a:r>
            <a:endParaRPr/>
          </a:p>
          <a:p>
            <a:pPr indent="0" lvl="0" marL="0" rtl="0" algn="l">
              <a:spcBef>
                <a:spcPts val="0"/>
              </a:spcBef>
              <a:spcAft>
                <a:spcPts val="0"/>
              </a:spcAft>
              <a:buNone/>
            </a:pPr>
            <a:r>
              <a:rPr lang="en"/>
              <a:t>  """</a:t>
            </a:r>
            <a:endParaRPr/>
          </a:p>
          <a:p>
            <a:pPr indent="0" lvl="0" marL="0" rtl="0" algn="l">
              <a:spcBef>
                <a:spcPts val="0"/>
              </a:spcBef>
              <a:spcAft>
                <a:spcPts val="0"/>
              </a:spcAft>
              <a:buNone/>
            </a:pPr>
            <a:r>
              <a:rPr lang="en"/>
              <a:t>}</a:t>
            </a:r>
            <a:endParaRPr/>
          </a:p>
        </p:txBody>
      </p:sp>
      <p:sp>
        <p:nvSpPr>
          <p:cNvPr id="428" name="Google Shape;428;p28"/>
          <p:cNvSpPr txBox="1"/>
          <p:nvPr/>
        </p:nvSpPr>
        <p:spPr>
          <a:xfrm>
            <a:off x="118200" y="1867750"/>
            <a:ext cx="4453800" cy="2339700"/>
          </a:xfrm>
          <a:prstGeom prst="rect">
            <a:avLst/>
          </a:prstGeom>
          <a:noFill/>
          <a:ln>
            <a:noFill/>
          </a:ln>
        </p:spPr>
        <p:txBody>
          <a:bodyPr anchorCtr="0" anchor="t" bIns="91425" lIns="91425" spcFirstLastPara="1" rIns="91425" wrap="square" tIns="91425">
            <a:spAutoFit/>
          </a:bodyPr>
          <a:lstStyle/>
          <a:p>
            <a:pPr indent="-317500" lvl="0" marL="457200" rtl="0" algn="l">
              <a:lnSpc>
                <a:spcPct val="150000"/>
              </a:lnSpc>
              <a:spcBef>
                <a:spcPts val="0"/>
              </a:spcBef>
              <a:spcAft>
                <a:spcPts val="0"/>
              </a:spcAft>
              <a:buSzPts val="1400"/>
              <a:buFont typeface="Nunito"/>
              <a:buChar char="●"/>
            </a:pPr>
            <a:r>
              <a:rPr b="1" lang="en">
                <a:latin typeface="Nunito"/>
                <a:ea typeface="Nunito"/>
                <a:cs typeface="Nunito"/>
                <a:sym typeface="Nunito"/>
              </a:rPr>
              <a:t>Directives</a:t>
            </a:r>
            <a:r>
              <a:rPr lang="en">
                <a:latin typeface="Nunito"/>
                <a:ea typeface="Nunito"/>
                <a:cs typeface="Nunito"/>
                <a:sym typeface="Nunito"/>
              </a:rPr>
              <a:t>: Initial declarations that are optional (eg: cpus, label, memory etc)</a:t>
            </a:r>
            <a:endParaRPr>
              <a:latin typeface="Nunito"/>
              <a:ea typeface="Nunito"/>
              <a:cs typeface="Nunito"/>
              <a:sym typeface="Nunito"/>
            </a:endParaRPr>
          </a:p>
          <a:p>
            <a:pPr indent="-317500" lvl="0" marL="457200" rtl="0" algn="l">
              <a:lnSpc>
                <a:spcPct val="150000"/>
              </a:lnSpc>
              <a:spcBef>
                <a:spcPts val="0"/>
              </a:spcBef>
              <a:spcAft>
                <a:spcPts val="0"/>
              </a:spcAft>
              <a:buSzPts val="1400"/>
              <a:buFont typeface="Nunito"/>
              <a:buChar char="●"/>
            </a:pPr>
            <a:r>
              <a:rPr b="1" lang="en">
                <a:latin typeface="Nunito"/>
                <a:ea typeface="Nunito"/>
                <a:cs typeface="Nunito"/>
                <a:sym typeface="Nunito"/>
              </a:rPr>
              <a:t>Input</a:t>
            </a:r>
            <a:r>
              <a:rPr lang="en">
                <a:latin typeface="Nunito"/>
                <a:ea typeface="Nunito"/>
                <a:cs typeface="Nunito"/>
                <a:sym typeface="Nunito"/>
              </a:rPr>
              <a:t>: Defines the input channel</a:t>
            </a:r>
            <a:endParaRPr>
              <a:latin typeface="Nunito"/>
              <a:ea typeface="Nunito"/>
              <a:cs typeface="Nunito"/>
              <a:sym typeface="Nunito"/>
            </a:endParaRPr>
          </a:p>
          <a:p>
            <a:pPr indent="-317500" lvl="0" marL="457200" rtl="0" algn="l">
              <a:lnSpc>
                <a:spcPct val="150000"/>
              </a:lnSpc>
              <a:spcBef>
                <a:spcPts val="0"/>
              </a:spcBef>
              <a:spcAft>
                <a:spcPts val="0"/>
              </a:spcAft>
              <a:buSzPts val="1400"/>
              <a:buFont typeface="Nunito"/>
              <a:buChar char="●"/>
            </a:pPr>
            <a:r>
              <a:rPr b="1" lang="en">
                <a:latin typeface="Nunito"/>
                <a:ea typeface="Nunito"/>
                <a:cs typeface="Nunito"/>
                <a:sym typeface="Nunito"/>
              </a:rPr>
              <a:t>Ouput</a:t>
            </a:r>
            <a:r>
              <a:rPr lang="en">
                <a:latin typeface="Nunito"/>
                <a:ea typeface="Nunito"/>
                <a:cs typeface="Nunito"/>
                <a:sym typeface="Nunito"/>
              </a:rPr>
              <a:t>: Defines the output channel</a:t>
            </a:r>
            <a:endParaRPr>
              <a:latin typeface="Nunito"/>
              <a:ea typeface="Nunito"/>
              <a:cs typeface="Nunito"/>
              <a:sym typeface="Nunito"/>
            </a:endParaRPr>
          </a:p>
          <a:p>
            <a:pPr indent="-317500" lvl="0" marL="457200" rtl="0" algn="l">
              <a:lnSpc>
                <a:spcPct val="150000"/>
              </a:lnSpc>
              <a:spcBef>
                <a:spcPts val="0"/>
              </a:spcBef>
              <a:spcAft>
                <a:spcPts val="0"/>
              </a:spcAft>
              <a:buSzPts val="1400"/>
              <a:buFont typeface="Nunito"/>
              <a:buChar char="●"/>
            </a:pPr>
            <a:r>
              <a:rPr b="1" lang="en">
                <a:latin typeface="Nunito"/>
                <a:ea typeface="Nunito"/>
                <a:cs typeface="Nunito"/>
                <a:sym typeface="Nunito"/>
              </a:rPr>
              <a:t>When</a:t>
            </a:r>
            <a:r>
              <a:rPr lang="en">
                <a:latin typeface="Nunito"/>
                <a:ea typeface="Nunito"/>
                <a:cs typeface="Nunito"/>
                <a:sym typeface="Nunito"/>
              </a:rPr>
              <a:t>: Optional statement to check, If condition is true, the process will run or else otherwise.</a:t>
            </a:r>
            <a:endParaRPr>
              <a:latin typeface="Nunito"/>
              <a:ea typeface="Nunito"/>
              <a:cs typeface="Nunito"/>
              <a:sym typeface="Nunito"/>
            </a:endParaRPr>
          </a:p>
          <a:p>
            <a:pPr indent="-317500" lvl="0" marL="457200" rtl="0" algn="l">
              <a:lnSpc>
                <a:spcPct val="150000"/>
              </a:lnSpc>
              <a:spcBef>
                <a:spcPts val="0"/>
              </a:spcBef>
              <a:spcAft>
                <a:spcPts val="0"/>
              </a:spcAft>
              <a:buSzPts val="1400"/>
              <a:buFont typeface="Nunito"/>
              <a:buChar char="●"/>
            </a:pPr>
            <a:r>
              <a:rPr b="1" lang="en">
                <a:latin typeface="Nunito"/>
                <a:ea typeface="Nunito"/>
                <a:cs typeface="Nunito"/>
                <a:sym typeface="Nunito"/>
              </a:rPr>
              <a:t>Script</a:t>
            </a:r>
            <a:r>
              <a:rPr lang="en">
                <a:latin typeface="Nunito"/>
                <a:ea typeface="Nunito"/>
                <a:cs typeface="Nunito"/>
                <a:sym typeface="Nunito"/>
              </a:rPr>
              <a:t>: The necessary script to be executed</a:t>
            </a:r>
            <a:endParaRPr>
              <a:latin typeface="Nunito"/>
              <a:ea typeface="Nunito"/>
              <a:cs typeface="Nunito"/>
              <a:sym typeface="Nuni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 name="Shape 432"/>
        <p:cNvGrpSpPr/>
        <p:nvPr/>
      </p:nvGrpSpPr>
      <p:grpSpPr>
        <a:xfrm>
          <a:off x="0" y="0"/>
          <a:ext cx="0" cy="0"/>
          <a:chOff x="0" y="0"/>
          <a:chExt cx="0" cy="0"/>
        </a:xfrm>
      </p:grpSpPr>
      <p:sp>
        <p:nvSpPr>
          <p:cNvPr id="433" name="Google Shape;433;p29"/>
          <p:cNvSpPr txBox="1"/>
          <p:nvPr>
            <p:ph idx="4294967295" type="title"/>
          </p:nvPr>
        </p:nvSpPr>
        <p:spPr>
          <a:xfrm>
            <a:off x="1680675" y="598575"/>
            <a:ext cx="6196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Directives</a:t>
            </a:r>
            <a:endParaRPr/>
          </a:p>
        </p:txBody>
      </p:sp>
      <p:sp>
        <p:nvSpPr>
          <p:cNvPr id="434" name="Google Shape;434;p29"/>
          <p:cNvSpPr txBox="1"/>
          <p:nvPr>
            <p:ph idx="4294967295" type="body"/>
          </p:nvPr>
        </p:nvSpPr>
        <p:spPr>
          <a:xfrm>
            <a:off x="414075" y="1801700"/>
            <a:ext cx="3529200" cy="2541600"/>
          </a:xfrm>
          <a:prstGeom prst="rect">
            <a:avLst/>
          </a:prstGeom>
        </p:spPr>
        <p:txBody>
          <a:bodyPr anchorCtr="0" anchor="t" bIns="91425" lIns="91425" spcFirstLastPara="1" rIns="91425" wrap="square" tIns="91425">
            <a:normAutofit lnSpcReduction="10000"/>
          </a:bodyPr>
          <a:lstStyle/>
          <a:p>
            <a:pPr indent="-311150" lvl="0" marL="457200" rtl="0" algn="l">
              <a:spcBef>
                <a:spcPts val="0"/>
              </a:spcBef>
              <a:spcAft>
                <a:spcPts val="0"/>
              </a:spcAft>
              <a:buSzPts val="1300"/>
              <a:buChar char="●"/>
            </a:pPr>
            <a:r>
              <a:rPr lang="en"/>
              <a:t>This is an optional settings for the execution of the current process without affecting the semantic of the task itself.</a:t>
            </a:r>
            <a:endParaRPr/>
          </a:p>
          <a:p>
            <a:pPr indent="0" lvl="0" marL="0" rtl="0" algn="l">
              <a:spcBef>
                <a:spcPts val="1200"/>
              </a:spcBef>
              <a:spcAft>
                <a:spcPts val="0"/>
              </a:spcAft>
              <a:buNone/>
            </a:pPr>
            <a:r>
              <a:t/>
            </a:r>
            <a:endParaRPr/>
          </a:p>
          <a:p>
            <a:pPr indent="-311150" lvl="0" marL="457200" rtl="0" algn="l">
              <a:spcBef>
                <a:spcPts val="1200"/>
              </a:spcBef>
              <a:spcAft>
                <a:spcPts val="0"/>
              </a:spcAft>
              <a:buSzPts val="1300"/>
              <a:buChar char="●"/>
            </a:pPr>
            <a:r>
              <a:rPr lang="en"/>
              <a:t>It should be on top of the process body, i.e., above input and output blocks</a:t>
            </a:r>
            <a:endParaRPr/>
          </a:p>
          <a:p>
            <a:pPr indent="0" lvl="0" marL="914400" rtl="0" algn="l">
              <a:spcBef>
                <a:spcPts val="1200"/>
              </a:spcBef>
              <a:spcAft>
                <a:spcPts val="1200"/>
              </a:spcAft>
              <a:buNone/>
            </a:pPr>
            <a:r>
              <a:t/>
            </a:r>
            <a:endParaRPr/>
          </a:p>
        </p:txBody>
      </p:sp>
      <p:sp>
        <p:nvSpPr>
          <p:cNvPr id="435" name="Google Shape;435;p29"/>
          <p:cNvSpPr txBox="1"/>
          <p:nvPr/>
        </p:nvSpPr>
        <p:spPr>
          <a:xfrm>
            <a:off x="5292900" y="1080000"/>
            <a:ext cx="3851100" cy="4063500"/>
          </a:xfrm>
          <a:prstGeom prst="rect">
            <a:avLst/>
          </a:prstGeom>
          <a:solidFill>
            <a:srgbClr val="D0E0E3"/>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process &lt; name &gt;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solidFill>
                  <a:srgbClr val="0000FF"/>
                </a:solidFill>
              </a:rPr>
              <a:t>  [ directives ] </a:t>
            </a:r>
            <a:endParaRPr>
              <a:solidFill>
                <a:srgbClr val="0000FF"/>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
              <a:t>  input: </a:t>
            </a:r>
            <a:endParaRPr/>
          </a:p>
          <a:p>
            <a:pPr indent="0" lvl="0" marL="0" rtl="0" algn="l">
              <a:spcBef>
                <a:spcPts val="0"/>
              </a:spcBef>
              <a:spcAft>
                <a:spcPts val="0"/>
              </a:spcAft>
              <a:buNone/>
            </a:pPr>
            <a:r>
              <a:rPr lang="en"/>
              <a:t>  &lt; process inputs &gt;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  output: </a:t>
            </a:r>
            <a:endParaRPr/>
          </a:p>
          <a:p>
            <a:pPr indent="0" lvl="0" marL="0" rtl="0" algn="l">
              <a:spcBef>
                <a:spcPts val="0"/>
              </a:spcBef>
              <a:spcAft>
                <a:spcPts val="0"/>
              </a:spcAft>
              <a:buNone/>
            </a:pPr>
            <a:r>
              <a:rPr lang="en"/>
              <a:t>  &lt; process outputs &gt;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  when: </a:t>
            </a:r>
            <a:endParaRPr/>
          </a:p>
          <a:p>
            <a:pPr indent="0" lvl="0" marL="0" rtl="0" algn="l">
              <a:spcBef>
                <a:spcPts val="0"/>
              </a:spcBef>
              <a:spcAft>
                <a:spcPts val="0"/>
              </a:spcAft>
              <a:buNone/>
            </a:pPr>
            <a:r>
              <a:rPr lang="en"/>
              <a:t>  &lt; condition &gt;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  [script|shell|exec]: </a:t>
            </a:r>
            <a:endParaRPr/>
          </a:p>
          <a:p>
            <a:pPr indent="0" lvl="0" marL="0" rtl="0" algn="l">
              <a:spcBef>
                <a:spcPts val="0"/>
              </a:spcBef>
              <a:spcAft>
                <a:spcPts val="0"/>
              </a:spcAft>
              <a:buNone/>
            </a:pPr>
            <a:r>
              <a:rPr lang="en"/>
              <a:t>  """</a:t>
            </a:r>
            <a:endParaRPr/>
          </a:p>
          <a:p>
            <a:pPr indent="0" lvl="0" marL="0" rtl="0" algn="l">
              <a:spcBef>
                <a:spcPts val="0"/>
              </a:spcBef>
              <a:spcAft>
                <a:spcPts val="0"/>
              </a:spcAft>
              <a:buNone/>
            </a:pPr>
            <a:r>
              <a:rPr lang="en"/>
              <a:t>  &lt; user script to be executed &gt;</a:t>
            </a:r>
            <a:endParaRPr/>
          </a:p>
          <a:p>
            <a:pPr indent="0" lvl="0" marL="0" rtl="0" algn="l">
              <a:spcBef>
                <a:spcPts val="0"/>
              </a:spcBef>
              <a:spcAft>
                <a:spcPts val="0"/>
              </a:spcAft>
              <a:buNone/>
            </a:pPr>
            <a:r>
              <a:rPr lang="en"/>
              <a:t>  """</a:t>
            </a:r>
            <a:endParaRPr/>
          </a:p>
          <a:p>
            <a:pPr indent="0" lvl="0" marL="0" rtl="0" algn="l">
              <a:spcBef>
                <a:spcPts val="0"/>
              </a:spcBef>
              <a:spcAft>
                <a:spcPts val="0"/>
              </a:spcAft>
              <a:buNone/>
            </a:pPr>
            <a:r>
              <a:rPr lang="en"/>
              <a:t>}</a:t>
            </a:r>
            <a:endParaRPr/>
          </a:p>
        </p:txBody>
      </p:sp>
      <p:pic>
        <p:nvPicPr>
          <p:cNvPr id="436" name="Google Shape;436;p29"/>
          <p:cNvPicPr preferRelativeResize="0"/>
          <p:nvPr/>
        </p:nvPicPr>
        <p:blipFill>
          <a:blip r:embed="rId3">
            <a:alphaModFix/>
          </a:blip>
          <a:stretch>
            <a:fillRect/>
          </a:stretch>
        </p:blipFill>
        <p:spPr>
          <a:xfrm>
            <a:off x="813689" y="598575"/>
            <a:ext cx="932451" cy="78067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sp>
        <p:nvSpPr>
          <p:cNvPr id="441" name="Google Shape;441;p30"/>
          <p:cNvSpPr txBox="1"/>
          <p:nvPr>
            <p:ph idx="4294967295" type="body"/>
          </p:nvPr>
        </p:nvSpPr>
        <p:spPr>
          <a:xfrm>
            <a:off x="202625" y="1536550"/>
            <a:ext cx="4369500" cy="3474600"/>
          </a:xfrm>
          <a:prstGeom prst="rect">
            <a:avLst/>
          </a:prstGeom>
        </p:spPr>
        <p:txBody>
          <a:bodyPr anchorCtr="0" anchor="t" bIns="91425" lIns="91425" spcFirstLastPara="1" rIns="91425" wrap="square" tIns="91425">
            <a:normAutofit/>
          </a:bodyPr>
          <a:lstStyle/>
          <a:p>
            <a:pPr indent="-298450" lvl="1" marL="914400" rtl="0" algn="l">
              <a:lnSpc>
                <a:spcPct val="150000"/>
              </a:lnSpc>
              <a:spcBef>
                <a:spcPts val="0"/>
              </a:spcBef>
              <a:spcAft>
                <a:spcPts val="0"/>
              </a:spcAft>
              <a:buSzPts val="1100"/>
              <a:buChar char="○"/>
            </a:pPr>
            <a:r>
              <a:rPr b="1" lang="en"/>
              <a:t>cpus</a:t>
            </a:r>
            <a:r>
              <a:rPr lang="en"/>
              <a:t> : number of logical cores to be used</a:t>
            </a:r>
            <a:endParaRPr/>
          </a:p>
          <a:p>
            <a:pPr indent="-298450" lvl="1" marL="914400" rtl="0" algn="l">
              <a:lnSpc>
                <a:spcPct val="150000"/>
              </a:lnSpc>
              <a:spcBef>
                <a:spcPts val="0"/>
              </a:spcBef>
              <a:spcAft>
                <a:spcPts val="0"/>
              </a:spcAft>
              <a:buSzPts val="1100"/>
              <a:buChar char="○"/>
            </a:pPr>
            <a:r>
              <a:rPr b="1" lang="en"/>
              <a:t>time</a:t>
            </a:r>
            <a:r>
              <a:rPr lang="en"/>
              <a:t> : defines how long a process should run (helpful when program is taking too long than it should)</a:t>
            </a:r>
            <a:endParaRPr/>
          </a:p>
          <a:p>
            <a:pPr indent="-298450" lvl="1" marL="914400" rtl="0" algn="l">
              <a:lnSpc>
                <a:spcPct val="150000"/>
              </a:lnSpc>
              <a:spcBef>
                <a:spcPts val="0"/>
              </a:spcBef>
              <a:spcAft>
                <a:spcPts val="0"/>
              </a:spcAft>
              <a:buSzPts val="1100"/>
              <a:buChar char="○"/>
            </a:pPr>
            <a:r>
              <a:rPr b="1" lang="en"/>
              <a:t>memory</a:t>
            </a:r>
            <a:r>
              <a:rPr lang="en"/>
              <a:t> : the amount of RAM to be used in the process</a:t>
            </a:r>
            <a:endParaRPr/>
          </a:p>
          <a:p>
            <a:pPr indent="-298450" lvl="1" marL="914400" rtl="0" algn="l">
              <a:lnSpc>
                <a:spcPct val="150000"/>
              </a:lnSpc>
              <a:spcBef>
                <a:spcPts val="0"/>
              </a:spcBef>
              <a:spcAft>
                <a:spcPts val="0"/>
              </a:spcAft>
              <a:buSzPts val="1100"/>
              <a:buChar char="○"/>
            </a:pPr>
            <a:r>
              <a:rPr b="1" lang="en"/>
              <a:t>tag</a:t>
            </a:r>
            <a:r>
              <a:rPr lang="en"/>
              <a:t> : gives a custom label to the process (easier to identify when the process is running)</a:t>
            </a:r>
            <a:endParaRPr/>
          </a:p>
          <a:p>
            <a:pPr indent="-298450" lvl="1" marL="914400" rtl="0" algn="l">
              <a:lnSpc>
                <a:spcPct val="150000"/>
              </a:lnSpc>
              <a:spcBef>
                <a:spcPts val="0"/>
              </a:spcBef>
              <a:spcAft>
                <a:spcPts val="0"/>
              </a:spcAft>
              <a:buSzPts val="1100"/>
              <a:buChar char="○"/>
            </a:pPr>
            <a:r>
              <a:rPr b="1" lang="en"/>
              <a:t>disk</a:t>
            </a:r>
            <a:r>
              <a:rPr lang="en"/>
              <a:t> : the space the process can use</a:t>
            </a:r>
            <a:endParaRPr/>
          </a:p>
          <a:p>
            <a:pPr indent="0" lvl="0" marL="1371600" rtl="0" algn="l">
              <a:lnSpc>
                <a:spcPct val="150000"/>
              </a:lnSpc>
              <a:spcBef>
                <a:spcPts val="1200"/>
              </a:spcBef>
              <a:spcAft>
                <a:spcPts val="1200"/>
              </a:spcAft>
              <a:buNone/>
            </a:pPr>
            <a:r>
              <a:t/>
            </a:r>
            <a:endParaRPr/>
          </a:p>
        </p:txBody>
      </p:sp>
      <p:sp>
        <p:nvSpPr>
          <p:cNvPr id="442" name="Google Shape;442;p30"/>
          <p:cNvSpPr txBox="1"/>
          <p:nvPr/>
        </p:nvSpPr>
        <p:spPr>
          <a:xfrm>
            <a:off x="5540600" y="574800"/>
            <a:ext cx="3000000" cy="4340700"/>
          </a:xfrm>
          <a:prstGeom prst="rect">
            <a:avLst/>
          </a:prstGeom>
          <a:solidFill>
            <a:srgbClr val="D0E0E3"/>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t>#!/usr/bin/env nextflow  </a:t>
            </a:r>
            <a:endParaRPr sz="1000">
              <a:solidFill>
                <a:srgbClr val="0000FF"/>
              </a:solidFill>
            </a:endParaRPr>
          </a:p>
          <a:p>
            <a:pPr indent="0" lvl="0" marL="0" rtl="0" algn="l">
              <a:spcBef>
                <a:spcPts val="0"/>
              </a:spcBef>
              <a:spcAft>
                <a:spcPts val="0"/>
              </a:spcAft>
              <a:buNone/>
            </a:pPr>
            <a:r>
              <a:t/>
            </a:r>
            <a:endParaRPr sz="1000"/>
          </a:p>
          <a:p>
            <a:pPr indent="0" lvl="0" marL="0" rtl="0" algn="l">
              <a:spcBef>
                <a:spcPts val="0"/>
              </a:spcBef>
              <a:spcAft>
                <a:spcPts val="0"/>
              </a:spcAft>
              <a:buNone/>
            </a:pPr>
            <a:r>
              <a:rPr lang="en" sz="1000"/>
              <a:t>params.greeting = 'Hello world!' </a:t>
            </a:r>
            <a:endParaRPr sz="1000">
              <a:solidFill>
                <a:srgbClr val="0000FF"/>
              </a:solidFill>
            </a:endParaRPr>
          </a:p>
          <a:p>
            <a:pPr indent="0" lvl="0" marL="0" rtl="0" algn="l">
              <a:spcBef>
                <a:spcPts val="0"/>
              </a:spcBef>
              <a:spcAft>
                <a:spcPts val="0"/>
              </a:spcAft>
              <a:buNone/>
            </a:pPr>
            <a:r>
              <a:rPr lang="en" sz="1000"/>
              <a:t>greeting_ch = Channel.of(params.greeting) </a:t>
            </a:r>
            <a:endParaRPr sz="1000">
              <a:solidFill>
                <a:srgbClr val="0000FF"/>
              </a:solidFill>
            </a:endParaRPr>
          </a:p>
          <a:p>
            <a:pPr indent="0" lvl="0" marL="0" rtl="0" algn="l">
              <a:spcBef>
                <a:spcPts val="0"/>
              </a:spcBef>
              <a:spcAft>
                <a:spcPts val="0"/>
              </a:spcAft>
              <a:buNone/>
            </a:pPr>
            <a:r>
              <a:t/>
            </a:r>
            <a:endParaRPr sz="1000"/>
          </a:p>
          <a:p>
            <a:pPr indent="0" lvl="0" marL="0" rtl="0" algn="l">
              <a:spcBef>
                <a:spcPts val="0"/>
              </a:spcBef>
              <a:spcAft>
                <a:spcPts val="0"/>
              </a:spcAft>
              <a:buNone/>
            </a:pPr>
            <a:r>
              <a:rPr lang="en" sz="1000"/>
              <a:t>process SPLITLETTERS { </a:t>
            </a:r>
            <a:endParaRPr sz="1000">
              <a:solidFill>
                <a:srgbClr val="0000FF"/>
              </a:solidFill>
            </a:endParaRPr>
          </a:p>
          <a:p>
            <a:pPr indent="0" lvl="0" marL="0" rtl="0" algn="l">
              <a:spcBef>
                <a:spcPts val="0"/>
              </a:spcBef>
              <a:spcAft>
                <a:spcPts val="0"/>
              </a:spcAft>
              <a:buNone/>
            </a:pPr>
            <a:r>
              <a:t/>
            </a:r>
            <a:endParaRPr sz="1000"/>
          </a:p>
          <a:p>
            <a:pPr indent="0" lvl="0" marL="0" rtl="0" algn="l">
              <a:spcBef>
                <a:spcPts val="0"/>
              </a:spcBef>
              <a:spcAft>
                <a:spcPts val="0"/>
              </a:spcAft>
              <a:buNone/>
            </a:pPr>
            <a:r>
              <a:rPr lang="en" sz="1000">
                <a:solidFill>
                  <a:srgbClr val="0000FF"/>
                </a:solidFill>
              </a:rPr>
              <a:t>    cpus 4</a:t>
            </a:r>
            <a:endParaRPr sz="1000">
              <a:solidFill>
                <a:srgbClr val="0000FF"/>
              </a:solidFill>
            </a:endParaRPr>
          </a:p>
          <a:p>
            <a:pPr indent="0" lvl="0" marL="0" rtl="0" algn="l">
              <a:spcBef>
                <a:spcPts val="0"/>
              </a:spcBef>
              <a:spcAft>
                <a:spcPts val="0"/>
              </a:spcAft>
              <a:buNone/>
            </a:pPr>
            <a:r>
              <a:rPr lang="en" sz="1000">
                <a:solidFill>
                  <a:srgbClr val="0000FF"/>
                </a:solidFill>
              </a:rPr>
              <a:t>    tag “</a:t>
            </a:r>
            <a:r>
              <a:rPr lang="en" sz="1000">
                <a:solidFill>
                  <a:srgbClr val="0000FF"/>
                </a:solidFill>
              </a:rPr>
              <a:t>splitting_letters”</a:t>
            </a:r>
            <a:r>
              <a:rPr lang="en" sz="1000">
                <a:solidFill>
                  <a:srgbClr val="0000FF"/>
                </a:solidFill>
              </a:rPr>
              <a:t> </a:t>
            </a:r>
            <a:endParaRPr sz="1000">
              <a:solidFill>
                <a:srgbClr val="0000FF"/>
              </a:solidFill>
            </a:endParaRPr>
          </a:p>
          <a:p>
            <a:pPr indent="0" lvl="0" marL="0" rtl="0" algn="l">
              <a:spcBef>
                <a:spcPts val="0"/>
              </a:spcBef>
              <a:spcAft>
                <a:spcPts val="0"/>
              </a:spcAft>
              <a:buNone/>
            </a:pPr>
            <a:r>
              <a:rPr lang="en" sz="1000">
                <a:solidFill>
                  <a:srgbClr val="0000FF"/>
                </a:solidFill>
              </a:rPr>
              <a:t>    </a:t>
            </a:r>
            <a:r>
              <a:rPr lang="en" sz="1000">
                <a:solidFill>
                  <a:srgbClr val="0000FF"/>
                </a:solidFill>
              </a:rPr>
              <a:t>t</a:t>
            </a:r>
            <a:r>
              <a:rPr lang="en" sz="1000">
                <a:solidFill>
                  <a:srgbClr val="0000FF"/>
                </a:solidFill>
              </a:rPr>
              <a:t>ime ‘1d’</a:t>
            </a:r>
            <a:endParaRPr sz="1000">
              <a:solidFill>
                <a:srgbClr val="0000FF"/>
              </a:solidFill>
            </a:endParaRPr>
          </a:p>
          <a:p>
            <a:pPr indent="0" lvl="0" marL="0" rtl="0" algn="l">
              <a:spcBef>
                <a:spcPts val="0"/>
              </a:spcBef>
              <a:spcAft>
                <a:spcPts val="0"/>
              </a:spcAft>
              <a:buNone/>
            </a:pPr>
            <a:r>
              <a:rPr lang="en" sz="1000">
                <a:solidFill>
                  <a:srgbClr val="0000FF"/>
                </a:solidFill>
              </a:rPr>
              <a:t>    memory ‘8 GB’</a:t>
            </a:r>
            <a:endParaRPr sz="1000">
              <a:solidFill>
                <a:srgbClr val="0000FF"/>
              </a:solidFill>
            </a:endParaRPr>
          </a:p>
          <a:p>
            <a:pPr indent="0" lvl="0" marL="0" rtl="0" algn="l">
              <a:spcBef>
                <a:spcPts val="0"/>
              </a:spcBef>
              <a:spcAft>
                <a:spcPts val="0"/>
              </a:spcAft>
              <a:buNone/>
            </a:pPr>
            <a:r>
              <a:rPr lang="en" sz="1000">
                <a:solidFill>
                  <a:srgbClr val="0000FF"/>
                </a:solidFill>
              </a:rPr>
              <a:t>    </a:t>
            </a:r>
            <a:r>
              <a:rPr lang="en" sz="1000">
                <a:solidFill>
                  <a:srgbClr val="0000FF"/>
                </a:solidFill>
              </a:rPr>
              <a:t>d</a:t>
            </a:r>
            <a:r>
              <a:rPr lang="en" sz="1000">
                <a:solidFill>
                  <a:srgbClr val="0000FF"/>
                </a:solidFill>
              </a:rPr>
              <a:t>isk ‘15 GB’</a:t>
            </a:r>
            <a:endParaRPr sz="1000">
              <a:solidFill>
                <a:srgbClr val="0000FF"/>
              </a:solidFill>
            </a:endParaRPr>
          </a:p>
          <a:p>
            <a:pPr indent="0" lvl="0" marL="0" rtl="0" algn="l">
              <a:spcBef>
                <a:spcPts val="0"/>
              </a:spcBef>
              <a:spcAft>
                <a:spcPts val="0"/>
              </a:spcAft>
              <a:buNone/>
            </a:pPr>
            <a:r>
              <a:rPr lang="en" sz="1000"/>
              <a:t>    </a:t>
            </a:r>
            <a:endParaRPr sz="1000"/>
          </a:p>
          <a:p>
            <a:pPr indent="0" lvl="0" marL="0" rtl="0" algn="l">
              <a:spcBef>
                <a:spcPts val="0"/>
              </a:spcBef>
              <a:spcAft>
                <a:spcPts val="0"/>
              </a:spcAft>
              <a:buNone/>
            </a:pPr>
            <a:r>
              <a:rPr lang="en" sz="1000"/>
              <a:t>    input: 	</a:t>
            </a:r>
            <a:endParaRPr sz="1000">
              <a:solidFill>
                <a:srgbClr val="0000FF"/>
              </a:solidFill>
            </a:endParaRPr>
          </a:p>
          <a:p>
            <a:pPr indent="0" lvl="0" marL="0" rtl="0" algn="l">
              <a:spcBef>
                <a:spcPts val="0"/>
              </a:spcBef>
              <a:spcAft>
                <a:spcPts val="0"/>
              </a:spcAft>
              <a:buNone/>
            </a:pPr>
            <a:r>
              <a:rPr lang="en" sz="1000"/>
              <a:t>    val x </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rPr lang="en" sz="1000"/>
              <a:t>    output:	</a:t>
            </a:r>
            <a:endParaRPr sz="1000">
              <a:solidFill>
                <a:srgbClr val="0000FF"/>
              </a:solidFill>
            </a:endParaRPr>
          </a:p>
          <a:p>
            <a:pPr indent="0" lvl="0" marL="0" rtl="0" algn="l">
              <a:spcBef>
                <a:spcPts val="0"/>
              </a:spcBef>
              <a:spcAft>
                <a:spcPts val="0"/>
              </a:spcAft>
              <a:buNone/>
            </a:pPr>
            <a:r>
              <a:rPr lang="en" sz="1000"/>
              <a:t>    path 'chunk_*' </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rPr lang="en" sz="1000"/>
              <a:t>    """</a:t>
            </a:r>
            <a:endParaRPr sz="1000"/>
          </a:p>
          <a:p>
            <a:pPr indent="0" lvl="0" marL="0" rtl="0" algn="l">
              <a:spcBef>
                <a:spcPts val="0"/>
              </a:spcBef>
              <a:spcAft>
                <a:spcPts val="0"/>
              </a:spcAft>
              <a:buNone/>
            </a:pPr>
            <a:r>
              <a:rPr lang="en" sz="1000"/>
              <a:t>    echo '$x' | split -b 6 - chunk_</a:t>
            </a:r>
            <a:endParaRPr sz="1000"/>
          </a:p>
          <a:p>
            <a:pPr indent="0" lvl="0" marL="0" rtl="0" algn="l">
              <a:spcBef>
                <a:spcPts val="0"/>
              </a:spcBef>
              <a:spcAft>
                <a:spcPts val="0"/>
              </a:spcAft>
              <a:buNone/>
            </a:pPr>
            <a:r>
              <a:rPr lang="en" sz="1000"/>
              <a:t>    """</a:t>
            </a:r>
            <a:endParaRPr sz="1000"/>
          </a:p>
          <a:p>
            <a:pPr indent="0" lvl="0" marL="0" rtl="0" algn="l">
              <a:spcBef>
                <a:spcPts val="0"/>
              </a:spcBef>
              <a:spcAft>
                <a:spcPts val="0"/>
              </a:spcAft>
              <a:buNone/>
            </a:pPr>
            <a:r>
              <a:rPr lang="en" sz="1000"/>
              <a:t>}</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rPr lang="en" sz="1000"/>
              <a:t>w</a:t>
            </a:r>
            <a:r>
              <a:rPr lang="en" sz="1000"/>
              <a:t>orkflow { </a:t>
            </a:r>
            <a:endParaRPr sz="1000"/>
          </a:p>
          <a:p>
            <a:pPr indent="0" lvl="0" marL="0" rtl="0" algn="l">
              <a:spcBef>
                <a:spcPts val="0"/>
              </a:spcBef>
              <a:spcAft>
                <a:spcPts val="0"/>
              </a:spcAft>
              <a:buNone/>
            </a:pPr>
            <a:r>
              <a:rPr lang="en" sz="1000"/>
              <a:t>out_ch = SPLITLETTERS(greeting_ch)</a:t>
            </a:r>
            <a:endParaRPr sz="1000"/>
          </a:p>
          <a:p>
            <a:pPr indent="0" lvl="0" marL="0" rtl="0" algn="l">
              <a:spcBef>
                <a:spcPts val="0"/>
              </a:spcBef>
              <a:spcAft>
                <a:spcPts val="0"/>
              </a:spcAft>
              <a:buNone/>
            </a:pPr>
            <a:r>
              <a:rPr lang="en" sz="1000"/>
              <a:t>}</a:t>
            </a:r>
            <a:endParaRPr sz="1000"/>
          </a:p>
        </p:txBody>
      </p:sp>
      <p:sp>
        <p:nvSpPr>
          <p:cNvPr id="443" name="Google Shape;443;p30"/>
          <p:cNvSpPr txBox="1"/>
          <p:nvPr>
            <p:ph idx="4294967295" type="title"/>
          </p:nvPr>
        </p:nvSpPr>
        <p:spPr>
          <a:xfrm>
            <a:off x="1680675" y="598575"/>
            <a:ext cx="6196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Directives</a:t>
            </a:r>
            <a:endParaRPr/>
          </a:p>
        </p:txBody>
      </p:sp>
      <p:pic>
        <p:nvPicPr>
          <p:cNvPr id="444" name="Google Shape;444;p30"/>
          <p:cNvPicPr preferRelativeResize="0"/>
          <p:nvPr/>
        </p:nvPicPr>
        <p:blipFill>
          <a:blip r:embed="rId3">
            <a:alphaModFix/>
          </a:blip>
          <a:stretch>
            <a:fillRect/>
          </a:stretch>
        </p:blipFill>
        <p:spPr>
          <a:xfrm>
            <a:off x="813689" y="598575"/>
            <a:ext cx="932451" cy="780674"/>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sp>
        <p:nvSpPr>
          <p:cNvPr id="449" name="Google Shape;449;p31"/>
          <p:cNvSpPr txBox="1"/>
          <p:nvPr/>
        </p:nvSpPr>
        <p:spPr>
          <a:xfrm>
            <a:off x="5609825" y="981650"/>
            <a:ext cx="3000000" cy="4186800"/>
          </a:xfrm>
          <a:prstGeom prst="rect">
            <a:avLst/>
          </a:prstGeom>
          <a:solidFill>
            <a:srgbClr val="D0E0E3"/>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t>#!/usr/bin/env nextflow</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rPr lang="en" sz="1000"/>
              <a:t>params.greeting = ['Hello world!','world','hello']</a:t>
            </a:r>
            <a:endParaRPr sz="1000"/>
          </a:p>
          <a:p>
            <a:pPr indent="0" lvl="0" marL="0" rtl="0" algn="l">
              <a:spcBef>
                <a:spcPts val="0"/>
              </a:spcBef>
              <a:spcAft>
                <a:spcPts val="0"/>
              </a:spcAft>
              <a:buNone/>
            </a:pPr>
            <a:r>
              <a:rPr lang="en" sz="1000"/>
              <a:t>greeting_ch = Channel.fromList(params.greeting)</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rPr lang="en" sz="1000"/>
              <a:t>process SPLITLETTERS {</a:t>
            </a:r>
            <a:endParaRPr sz="1000"/>
          </a:p>
          <a:p>
            <a:pPr indent="0" lvl="0" marL="0" rtl="0" algn="l">
              <a:spcBef>
                <a:spcPts val="0"/>
              </a:spcBef>
              <a:spcAft>
                <a:spcPts val="0"/>
              </a:spcAft>
              <a:buNone/>
            </a:pPr>
            <a:r>
              <a:rPr lang="en" sz="1000"/>
              <a:t>    echo true</a:t>
            </a:r>
            <a:endParaRPr sz="1000"/>
          </a:p>
          <a:p>
            <a:pPr indent="0" lvl="0" marL="0" rtl="0" algn="l">
              <a:spcBef>
                <a:spcPts val="0"/>
              </a:spcBef>
              <a:spcAft>
                <a:spcPts val="0"/>
              </a:spcAft>
              <a:buNone/>
            </a:pPr>
            <a:r>
              <a:rPr lang="en" sz="1000"/>
              <a:t>    cpus 4</a:t>
            </a:r>
            <a:endParaRPr sz="1000"/>
          </a:p>
          <a:p>
            <a:pPr indent="0" lvl="0" marL="0" rtl="0" algn="l">
              <a:spcBef>
                <a:spcPts val="0"/>
              </a:spcBef>
              <a:spcAft>
                <a:spcPts val="0"/>
              </a:spcAft>
              <a:buNone/>
            </a:pPr>
            <a:r>
              <a:rPr lang="en" sz="1000"/>
              <a:t>    memory '8 GB'</a:t>
            </a:r>
            <a:endParaRPr sz="1000"/>
          </a:p>
          <a:p>
            <a:pPr indent="0" lvl="0" marL="0" rtl="0" algn="l">
              <a:spcBef>
                <a:spcPts val="0"/>
              </a:spcBef>
              <a:spcAft>
                <a:spcPts val="0"/>
              </a:spcAft>
              <a:buNone/>
            </a:pPr>
            <a:r>
              <a:rPr lang="en" sz="1000"/>
              <a:t>    disk '15 GB'</a:t>
            </a:r>
            <a:endParaRPr sz="1000"/>
          </a:p>
          <a:p>
            <a:pPr indent="0" lvl="0" marL="0" rtl="0" algn="l">
              <a:spcBef>
                <a:spcPts val="0"/>
              </a:spcBef>
              <a:spcAft>
                <a:spcPts val="0"/>
              </a:spcAft>
              <a:buNone/>
            </a:pPr>
            <a:r>
              <a:rPr lang="en" sz="1000"/>
              <a:t>    </a:t>
            </a:r>
            <a:r>
              <a:rPr lang="en" sz="1000">
                <a:solidFill>
                  <a:srgbClr val="0000FF"/>
                </a:solidFill>
              </a:rPr>
              <a:t>publishDir "results"</a:t>
            </a:r>
            <a:endParaRPr sz="1000">
              <a:solidFill>
                <a:srgbClr val="0000FF"/>
              </a:solidFill>
            </a:endParaRPr>
          </a:p>
          <a:p>
            <a:pPr indent="0" lvl="0" marL="0" rtl="0" algn="l">
              <a:spcBef>
                <a:spcPts val="0"/>
              </a:spcBef>
              <a:spcAft>
                <a:spcPts val="0"/>
              </a:spcAft>
              <a:buNone/>
            </a:pPr>
            <a:r>
              <a:t/>
            </a:r>
            <a:endParaRPr sz="1000"/>
          </a:p>
          <a:p>
            <a:pPr indent="0" lvl="0" marL="0" rtl="0" algn="l">
              <a:spcBef>
                <a:spcPts val="0"/>
              </a:spcBef>
              <a:spcAft>
                <a:spcPts val="0"/>
              </a:spcAft>
              <a:buNone/>
            </a:pPr>
            <a:r>
              <a:rPr lang="en" sz="1000"/>
              <a:t>    input:</a:t>
            </a:r>
            <a:endParaRPr sz="1000"/>
          </a:p>
          <a:p>
            <a:pPr indent="0" lvl="0" marL="0" rtl="0" algn="l">
              <a:spcBef>
                <a:spcPts val="0"/>
              </a:spcBef>
              <a:spcAft>
                <a:spcPts val="0"/>
              </a:spcAft>
              <a:buNone/>
            </a:pPr>
            <a:r>
              <a:rPr lang="en" sz="1000"/>
              <a:t>    val x </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rPr lang="en" sz="1000"/>
              <a:t>    output:</a:t>
            </a:r>
            <a:endParaRPr sz="1000"/>
          </a:p>
          <a:p>
            <a:pPr indent="0" lvl="0" marL="0" rtl="0" algn="l">
              <a:spcBef>
                <a:spcPts val="0"/>
              </a:spcBef>
              <a:spcAft>
                <a:spcPts val="0"/>
              </a:spcAft>
              <a:buNone/>
            </a:pPr>
            <a:r>
              <a:rPr lang="en" sz="1000"/>
              <a:t>    path 'chunk_*' </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rPr lang="en" sz="1000"/>
              <a:t>    """</a:t>
            </a:r>
            <a:endParaRPr sz="1000"/>
          </a:p>
          <a:p>
            <a:pPr indent="0" lvl="0" marL="0" rtl="0" algn="l">
              <a:spcBef>
                <a:spcPts val="0"/>
              </a:spcBef>
              <a:spcAft>
                <a:spcPts val="0"/>
              </a:spcAft>
              <a:buNone/>
            </a:pPr>
            <a:r>
              <a:rPr lang="en" sz="1000"/>
              <a:t>    echo '$x' | split -b 6 - chunk_</a:t>
            </a:r>
            <a:endParaRPr sz="1000"/>
          </a:p>
          <a:p>
            <a:pPr indent="0" lvl="0" marL="0" rtl="0" algn="l">
              <a:spcBef>
                <a:spcPts val="0"/>
              </a:spcBef>
              <a:spcAft>
                <a:spcPts val="0"/>
              </a:spcAft>
              <a:buNone/>
            </a:pPr>
            <a:r>
              <a:rPr lang="en" sz="1000"/>
              <a:t>    """</a:t>
            </a:r>
            <a:endParaRPr sz="1000"/>
          </a:p>
          <a:p>
            <a:pPr indent="0" lvl="0" marL="0" rtl="0" algn="l">
              <a:spcBef>
                <a:spcPts val="0"/>
              </a:spcBef>
              <a:spcAft>
                <a:spcPts val="0"/>
              </a:spcAft>
              <a:buNone/>
            </a:pPr>
            <a:r>
              <a:rPr lang="en" sz="1000"/>
              <a:t>}</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rPr lang="en" sz="1000"/>
              <a:t>workflow { </a:t>
            </a:r>
            <a:endParaRPr sz="1000"/>
          </a:p>
          <a:p>
            <a:pPr indent="0" lvl="0" marL="0" rtl="0" algn="l">
              <a:spcBef>
                <a:spcPts val="0"/>
              </a:spcBef>
              <a:spcAft>
                <a:spcPts val="0"/>
              </a:spcAft>
              <a:buNone/>
            </a:pPr>
            <a:r>
              <a:rPr lang="en" sz="1000"/>
              <a:t>out_ch = SPLITLETTERS(greeting_ch)</a:t>
            </a:r>
            <a:endParaRPr sz="1000"/>
          </a:p>
          <a:p>
            <a:pPr indent="0" lvl="0" marL="0" rtl="0" algn="l">
              <a:spcBef>
                <a:spcPts val="0"/>
              </a:spcBef>
              <a:spcAft>
                <a:spcPts val="0"/>
              </a:spcAft>
              <a:buNone/>
            </a:pPr>
            <a:r>
              <a:rPr lang="en" sz="1000"/>
              <a:t>}</a:t>
            </a:r>
            <a:endParaRPr sz="1000"/>
          </a:p>
        </p:txBody>
      </p:sp>
      <p:sp>
        <p:nvSpPr>
          <p:cNvPr id="450" name="Google Shape;450;p31"/>
          <p:cNvSpPr txBox="1"/>
          <p:nvPr>
            <p:ph idx="4294967295" type="body"/>
          </p:nvPr>
        </p:nvSpPr>
        <p:spPr>
          <a:xfrm>
            <a:off x="202625" y="1536550"/>
            <a:ext cx="4369500" cy="3474600"/>
          </a:xfrm>
          <a:prstGeom prst="rect">
            <a:avLst/>
          </a:prstGeom>
        </p:spPr>
        <p:txBody>
          <a:bodyPr anchorCtr="0" anchor="t" bIns="91425" lIns="91425" spcFirstLastPara="1" rIns="91425" wrap="square" tIns="91425">
            <a:normAutofit/>
          </a:bodyPr>
          <a:lstStyle/>
          <a:p>
            <a:pPr indent="-304800" lvl="0" marL="457200" rtl="0" algn="l">
              <a:lnSpc>
                <a:spcPct val="150000"/>
              </a:lnSpc>
              <a:spcBef>
                <a:spcPts val="0"/>
              </a:spcBef>
              <a:spcAft>
                <a:spcPts val="0"/>
              </a:spcAft>
              <a:buSzPts val="1200"/>
              <a:buFont typeface="Arial"/>
              <a:buChar char="●"/>
            </a:pPr>
            <a:r>
              <a:rPr lang="en" sz="1200">
                <a:latin typeface="Arial"/>
                <a:ea typeface="Arial"/>
                <a:cs typeface="Arial"/>
                <a:sym typeface="Arial"/>
              </a:rPr>
              <a:t>The publishDir outputs the results of the process to a separate folder given. The workflow outputs are usually stored in work directory.</a:t>
            </a:r>
            <a:endParaRPr sz="1200">
              <a:latin typeface="Arial"/>
              <a:ea typeface="Arial"/>
              <a:cs typeface="Arial"/>
              <a:sym typeface="Arial"/>
            </a:endParaRPr>
          </a:p>
          <a:p>
            <a:pPr indent="-304800" lvl="0" marL="457200" rtl="0" algn="l">
              <a:lnSpc>
                <a:spcPct val="150000"/>
              </a:lnSpc>
              <a:spcBef>
                <a:spcPts val="0"/>
              </a:spcBef>
              <a:spcAft>
                <a:spcPts val="0"/>
              </a:spcAft>
              <a:buSzPts val="1200"/>
              <a:buFont typeface="Arial"/>
              <a:buChar char="●"/>
            </a:pPr>
            <a:r>
              <a:rPr lang="en" sz="1200">
                <a:latin typeface="Arial"/>
                <a:ea typeface="Arial"/>
                <a:cs typeface="Arial"/>
                <a:sym typeface="Arial"/>
              </a:rPr>
              <a:t>The publishDir directive can be specified more than one time in to publish the output files to different target directories</a:t>
            </a:r>
            <a:endParaRPr sz="1200">
              <a:latin typeface="Arial"/>
              <a:ea typeface="Arial"/>
              <a:cs typeface="Arial"/>
              <a:sym typeface="Arial"/>
            </a:endParaRPr>
          </a:p>
          <a:p>
            <a:pPr indent="-304800" lvl="0" marL="457200" rtl="0" algn="l">
              <a:lnSpc>
                <a:spcPct val="150000"/>
              </a:lnSpc>
              <a:spcBef>
                <a:spcPts val="0"/>
              </a:spcBef>
              <a:spcAft>
                <a:spcPts val="0"/>
              </a:spcAft>
              <a:buSzPts val="1200"/>
              <a:buFont typeface="Arial"/>
              <a:buChar char="●"/>
            </a:pPr>
            <a:r>
              <a:rPr lang="en" sz="1200">
                <a:latin typeface="Arial"/>
                <a:ea typeface="Arial"/>
                <a:cs typeface="Arial"/>
                <a:sym typeface="Arial"/>
              </a:rPr>
              <a:t>In this example, these files chunk_aa, chunk_ab, chunk_ac are created inside results folder. The result folder is created in the same directory as the process is ran.</a:t>
            </a:r>
            <a:endParaRPr sz="1200">
              <a:latin typeface="Arial"/>
              <a:ea typeface="Arial"/>
              <a:cs typeface="Arial"/>
              <a:sym typeface="Arial"/>
            </a:endParaRPr>
          </a:p>
          <a:p>
            <a:pPr indent="-304800" lvl="0" marL="457200" rtl="0" algn="l">
              <a:lnSpc>
                <a:spcPct val="150000"/>
              </a:lnSpc>
              <a:spcBef>
                <a:spcPts val="0"/>
              </a:spcBef>
              <a:spcAft>
                <a:spcPts val="0"/>
              </a:spcAft>
              <a:buSzPts val="1200"/>
              <a:buFont typeface="Arial"/>
              <a:buChar char="●"/>
            </a:pPr>
            <a:r>
              <a:rPr lang="en" sz="1200">
                <a:latin typeface="Arial"/>
                <a:ea typeface="Arial"/>
                <a:cs typeface="Arial"/>
                <a:sym typeface="Arial"/>
              </a:rPr>
              <a:t>The results will get overwritten if the process produces files with the same name.</a:t>
            </a:r>
            <a:endParaRPr sz="1200">
              <a:latin typeface="Arial"/>
              <a:ea typeface="Arial"/>
              <a:cs typeface="Arial"/>
              <a:sym typeface="Arial"/>
            </a:endParaRPr>
          </a:p>
        </p:txBody>
      </p:sp>
      <p:sp>
        <p:nvSpPr>
          <p:cNvPr id="451" name="Google Shape;451;p31"/>
          <p:cNvSpPr txBox="1"/>
          <p:nvPr>
            <p:ph idx="4294967295" type="title"/>
          </p:nvPr>
        </p:nvSpPr>
        <p:spPr>
          <a:xfrm>
            <a:off x="1680675" y="598575"/>
            <a:ext cx="6196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Directives - publishDir</a:t>
            </a:r>
            <a:endParaRPr/>
          </a:p>
        </p:txBody>
      </p:sp>
      <p:pic>
        <p:nvPicPr>
          <p:cNvPr id="452" name="Google Shape;452;p31"/>
          <p:cNvPicPr preferRelativeResize="0"/>
          <p:nvPr/>
        </p:nvPicPr>
        <p:blipFill>
          <a:blip r:embed="rId3">
            <a:alphaModFix/>
          </a:blip>
          <a:stretch>
            <a:fillRect/>
          </a:stretch>
        </p:blipFill>
        <p:spPr>
          <a:xfrm>
            <a:off x="813689" y="598575"/>
            <a:ext cx="932451" cy="78067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pic>
        <p:nvPicPr>
          <p:cNvPr id="283" name="Google Shape;283;p14"/>
          <p:cNvPicPr preferRelativeResize="0"/>
          <p:nvPr/>
        </p:nvPicPr>
        <p:blipFill>
          <a:blip r:embed="rId3">
            <a:alphaModFix/>
          </a:blip>
          <a:stretch>
            <a:fillRect/>
          </a:stretch>
        </p:blipFill>
        <p:spPr>
          <a:xfrm>
            <a:off x="5715000" y="0"/>
            <a:ext cx="3429000" cy="5143500"/>
          </a:xfrm>
          <a:prstGeom prst="rect">
            <a:avLst/>
          </a:prstGeom>
          <a:noFill/>
          <a:ln>
            <a:noFill/>
          </a:ln>
        </p:spPr>
      </p:pic>
      <p:sp>
        <p:nvSpPr>
          <p:cNvPr id="284" name="Google Shape;284;p14"/>
          <p:cNvSpPr txBox="1"/>
          <p:nvPr/>
        </p:nvSpPr>
        <p:spPr>
          <a:xfrm>
            <a:off x="897500" y="2471750"/>
            <a:ext cx="23640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latin typeface="Nunito"/>
                <a:ea typeface="Nunito"/>
                <a:cs typeface="Nunito"/>
                <a:sym typeface="Nunito"/>
              </a:rPr>
              <a:t>What is a pipeline?</a:t>
            </a:r>
            <a:endParaRPr b="1" sz="1700">
              <a:latin typeface="Nunito"/>
              <a:ea typeface="Nunito"/>
              <a:cs typeface="Nunito"/>
              <a:sym typeface="Nunito"/>
            </a:endParaRPr>
          </a:p>
        </p:txBody>
      </p:sp>
      <p:sp>
        <p:nvSpPr>
          <p:cNvPr id="285" name="Google Shape;285;p14"/>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Pipeline</a:t>
            </a:r>
            <a:endParaRPr/>
          </a:p>
        </p:txBody>
      </p:sp>
      <p:sp>
        <p:nvSpPr>
          <p:cNvPr id="286" name="Google Shape;286;p14"/>
          <p:cNvSpPr txBox="1"/>
          <p:nvPr/>
        </p:nvSpPr>
        <p:spPr>
          <a:xfrm>
            <a:off x="618450" y="3429000"/>
            <a:ext cx="3000000" cy="12852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1200"/>
              </a:spcAft>
              <a:buNone/>
            </a:pPr>
            <a:r>
              <a:rPr lang="en" sz="1300">
                <a:solidFill>
                  <a:schemeClr val="dk2"/>
                </a:solidFill>
                <a:latin typeface="Nunito"/>
                <a:ea typeface="Nunito"/>
                <a:cs typeface="Nunito"/>
                <a:sym typeface="Nunito"/>
              </a:rPr>
              <a:t>Desired benefits from a pipeline are reproducibility, avoiding manual tasks, time saving, scalable, easy to operate, error handling etc.</a:t>
            </a:r>
            <a:endParaRPr sz="1300">
              <a:solidFill>
                <a:schemeClr val="dk2"/>
              </a:solidFill>
              <a:latin typeface="Nunito"/>
              <a:ea typeface="Nunito"/>
              <a:cs typeface="Nunito"/>
              <a:sym typeface="Nuni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sp>
        <p:nvSpPr>
          <p:cNvPr id="457" name="Google Shape;457;p32"/>
          <p:cNvSpPr txBox="1"/>
          <p:nvPr/>
        </p:nvSpPr>
        <p:spPr>
          <a:xfrm>
            <a:off x="5481200" y="1147950"/>
            <a:ext cx="3000000" cy="4032900"/>
          </a:xfrm>
          <a:prstGeom prst="rect">
            <a:avLst/>
          </a:prstGeom>
          <a:solidFill>
            <a:srgbClr val="D0E0E3"/>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t>#!/usr/bin/env nextflow</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rPr lang="en" sz="1000"/>
              <a:t>params.greeting = ['Hello world!','world','hello']</a:t>
            </a:r>
            <a:endParaRPr sz="1000"/>
          </a:p>
          <a:p>
            <a:pPr indent="0" lvl="0" marL="0" rtl="0" algn="l">
              <a:spcBef>
                <a:spcPts val="0"/>
              </a:spcBef>
              <a:spcAft>
                <a:spcPts val="0"/>
              </a:spcAft>
              <a:buNone/>
            </a:pPr>
            <a:r>
              <a:rPr lang="en" sz="1000"/>
              <a:t>greeting_ch = Channel.fromList(params.greeting)</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rPr lang="en" sz="1000"/>
              <a:t>process SPLITLETTERS {</a:t>
            </a:r>
            <a:endParaRPr sz="1000"/>
          </a:p>
          <a:p>
            <a:pPr indent="0" lvl="0" marL="0" rtl="0" algn="l">
              <a:spcBef>
                <a:spcPts val="0"/>
              </a:spcBef>
              <a:spcAft>
                <a:spcPts val="0"/>
              </a:spcAft>
              <a:buNone/>
            </a:pPr>
            <a:r>
              <a:rPr lang="en" sz="1000"/>
              <a:t>    echo true</a:t>
            </a:r>
            <a:endParaRPr sz="1000"/>
          </a:p>
          <a:p>
            <a:pPr indent="0" lvl="0" marL="0" rtl="0" algn="l">
              <a:spcBef>
                <a:spcPts val="0"/>
              </a:spcBef>
              <a:spcAft>
                <a:spcPts val="0"/>
              </a:spcAft>
              <a:buNone/>
            </a:pPr>
            <a:r>
              <a:rPr lang="en" sz="1000"/>
              <a:t>    cpus 4</a:t>
            </a:r>
            <a:endParaRPr sz="1000"/>
          </a:p>
          <a:p>
            <a:pPr indent="0" lvl="0" marL="0" rtl="0" algn="l">
              <a:spcBef>
                <a:spcPts val="0"/>
              </a:spcBef>
              <a:spcAft>
                <a:spcPts val="0"/>
              </a:spcAft>
              <a:buNone/>
            </a:pPr>
            <a:r>
              <a:rPr lang="en" sz="1000"/>
              <a:t>    memory '8 GB'</a:t>
            </a:r>
            <a:endParaRPr sz="1000"/>
          </a:p>
          <a:p>
            <a:pPr indent="0" lvl="0" marL="0" rtl="0" algn="l">
              <a:spcBef>
                <a:spcPts val="0"/>
              </a:spcBef>
              <a:spcAft>
                <a:spcPts val="0"/>
              </a:spcAft>
              <a:buNone/>
            </a:pPr>
            <a:r>
              <a:rPr lang="en" sz="1000"/>
              <a:t>    disk '15 GB'</a:t>
            </a:r>
            <a:endParaRPr sz="1000"/>
          </a:p>
          <a:p>
            <a:pPr indent="0" lvl="0" marL="0" rtl="0" algn="l">
              <a:spcBef>
                <a:spcPts val="0"/>
              </a:spcBef>
              <a:spcAft>
                <a:spcPts val="0"/>
              </a:spcAft>
              <a:buNone/>
            </a:pPr>
            <a:r>
              <a:rPr lang="en" sz="1000"/>
              <a:t>  </a:t>
            </a:r>
            <a:r>
              <a:rPr lang="en" sz="1000">
                <a:solidFill>
                  <a:srgbClr val="0000FF"/>
                </a:solidFill>
              </a:rPr>
              <a:t>  publishDir "results/$x"</a:t>
            </a:r>
            <a:endParaRPr sz="1000">
              <a:solidFill>
                <a:srgbClr val="0000FF"/>
              </a:solidFill>
            </a:endParaRPr>
          </a:p>
          <a:p>
            <a:pPr indent="0" lvl="0" marL="0" rtl="0" algn="l">
              <a:spcBef>
                <a:spcPts val="0"/>
              </a:spcBef>
              <a:spcAft>
                <a:spcPts val="0"/>
              </a:spcAft>
              <a:buNone/>
            </a:pPr>
            <a:r>
              <a:t/>
            </a:r>
            <a:endParaRPr sz="1000"/>
          </a:p>
          <a:p>
            <a:pPr indent="0" lvl="0" marL="0" rtl="0" algn="l">
              <a:spcBef>
                <a:spcPts val="0"/>
              </a:spcBef>
              <a:spcAft>
                <a:spcPts val="0"/>
              </a:spcAft>
              <a:buNone/>
            </a:pPr>
            <a:r>
              <a:rPr lang="en" sz="1000"/>
              <a:t>    input:</a:t>
            </a:r>
            <a:endParaRPr sz="1000"/>
          </a:p>
          <a:p>
            <a:pPr indent="0" lvl="0" marL="0" rtl="0" algn="l">
              <a:spcBef>
                <a:spcPts val="0"/>
              </a:spcBef>
              <a:spcAft>
                <a:spcPts val="0"/>
              </a:spcAft>
              <a:buNone/>
            </a:pPr>
            <a:r>
              <a:rPr lang="en" sz="1000"/>
              <a:t>    val x </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rPr lang="en" sz="1000"/>
              <a:t>    output:</a:t>
            </a:r>
            <a:endParaRPr sz="1000"/>
          </a:p>
          <a:p>
            <a:pPr indent="0" lvl="0" marL="0" rtl="0" algn="l">
              <a:spcBef>
                <a:spcPts val="0"/>
              </a:spcBef>
              <a:spcAft>
                <a:spcPts val="0"/>
              </a:spcAft>
              <a:buNone/>
            </a:pPr>
            <a:r>
              <a:rPr lang="en" sz="1000"/>
              <a:t>    path 'chunk_*' </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rPr lang="en" sz="1000"/>
              <a:t>    """</a:t>
            </a:r>
            <a:endParaRPr sz="1000"/>
          </a:p>
          <a:p>
            <a:pPr indent="0" lvl="0" marL="0" rtl="0" algn="l">
              <a:spcBef>
                <a:spcPts val="0"/>
              </a:spcBef>
              <a:spcAft>
                <a:spcPts val="0"/>
              </a:spcAft>
              <a:buNone/>
            </a:pPr>
            <a:r>
              <a:rPr lang="en" sz="1000"/>
              <a:t>    echo '$x' | split -b 6 - chunk_</a:t>
            </a:r>
            <a:endParaRPr sz="1000"/>
          </a:p>
          <a:p>
            <a:pPr indent="0" lvl="0" marL="0" rtl="0" algn="l">
              <a:spcBef>
                <a:spcPts val="0"/>
              </a:spcBef>
              <a:spcAft>
                <a:spcPts val="0"/>
              </a:spcAft>
              <a:buNone/>
            </a:pPr>
            <a:r>
              <a:rPr lang="en" sz="1000"/>
              <a:t>    """</a:t>
            </a:r>
            <a:endParaRPr sz="1000"/>
          </a:p>
          <a:p>
            <a:pPr indent="0" lvl="0" marL="0" rtl="0" algn="l">
              <a:spcBef>
                <a:spcPts val="0"/>
              </a:spcBef>
              <a:spcAft>
                <a:spcPts val="0"/>
              </a:spcAft>
              <a:buNone/>
            </a:pPr>
            <a:r>
              <a:rPr lang="en" sz="1000"/>
              <a:t>}</a:t>
            </a:r>
            <a:endParaRPr sz="1000"/>
          </a:p>
          <a:p>
            <a:pPr indent="0" lvl="0" marL="0" rtl="0" algn="l">
              <a:spcBef>
                <a:spcPts val="0"/>
              </a:spcBef>
              <a:spcAft>
                <a:spcPts val="0"/>
              </a:spcAft>
              <a:buNone/>
            </a:pPr>
            <a:r>
              <a:rPr lang="en" sz="1000"/>
              <a:t>workflow { </a:t>
            </a:r>
            <a:endParaRPr sz="1000"/>
          </a:p>
          <a:p>
            <a:pPr indent="0" lvl="0" marL="0" rtl="0" algn="l">
              <a:spcBef>
                <a:spcPts val="0"/>
              </a:spcBef>
              <a:spcAft>
                <a:spcPts val="0"/>
              </a:spcAft>
              <a:buNone/>
            </a:pPr>
            <a:r>
              <a:rPr lang="en" sz="1000"/>
              <a:t>out_ch = SPLITLETTERS(greeting_ch)</a:t>
            </a:r>
            <a:endParaRPr sz="1000"/>
          </a:p>
          <a:p>
            <a:pPr indent="0" lvl="0" marL="0" rtl="0" algn="l">
              <a:spcBef>
                <a:spcPts val="0"/>
              </a:spcBef>
              <a:spcAft>
                <a:spcPts val="0"/>
              </a:spcAft>
              <a:buNone/>
            </a:pPr>
            <a:r>
              <a:rPr lang="en" sz="1000"/>
              <a:t>}</a:t>
            </a:r>
            <a:endParaRPr sz="1000"/>
          </a:p>
        </p:txBody>
      </p:sp>
      <p:sp>
        <p:nvSpPr>
          <p:cNvPr id="458" name="Google Shape;458;p32"/>
          <p:cNvSpPr txBox="1"/>
          <p:nvPr>
            <p:ph idx="4294967295" type="body"/>
          </p:nvPr>
        </p:nvSpPr>
        <p:spPr>
          <a:xfrm>
            <a:off x="202625" y="2069950"/>
            <a:ext cx="4369500" cy="1980900"/>
          </a:xfrm>
          <a:prstGeom prst="rect">
            <a:avLst/>
          </a:prstGeom>
        </p:spPr>
        <p:txBody>
          <a:bodyPr anchorCtr="0" anchor="t" bIns="91425" lIns="91425" spcFirstLastPara="1" rIns="91425" wrap="square" tIns="91425">
            <a:normAutofit/>
          </a:bodyPr>
          <a:lstStyle/>
          <a:p>
            <a:pPr indent="-311150" lvl="0" marL="457200" rtl="0" algn="l">
              <a:lnSpc>
                <a:spcPct val="200000"/>
              </a:lnSpc>
              <a:spcBef>
                <a:spcPts val="0"/>
              </a:spcBef>
              <a:spcAft>
                <a:spcPts val="0"/>
              </a:spcAft>
              <a:buSzPts val="1300"/>
              <a:buChar char="●"/>
            </a:pPr>
            <a:r>
              <a:rPr lang="en" sz="1100"/>
              <a:t>To avoid overwriting, process specific and output specific files or folders have to be created.</a:t>
            </a:r>
            <a:endParaRPr sz="1100"/>
          </a:p>
          <a:p>
            <a:pPr indent="-298450" lvl="0" marL="457200" rtl="0" algn="l">
              <a:lnSpc>
                <a:spcPct val="200000"/>
              </a:lnSpc>
              <a:spcBef>
                <a:spcPts val="0"/>
              </a:spcBef>
              <a:spcAft>
                <a:spcPts val="0"/>
              </a:spcAft>
              <a:buSzPts val="1100"/>
              <a:buChar char="●"/>
            </a:pPr>
            <a:r>
              <a:rPr lang="en" sz="1100"/>
              <a:t>In this process we create </a:t>
            </a:r>
            <a:r>
              <a:rPr lang="en" sz="1100"/>
              <a:t>dynamic</a:t>
            </a:r>
            <a:r>
              <a:rPr lang="en" sz="1100"/>
              <a:t> folders using “</a:t>
            </a:r>
            <a:r>
              <a:rPr lang="en" sz="1100">
                <a:solidFill>
                  <a:srgbClr val="0000FF"/>
                </a:solidFill>
              </a:rPr>
              <a:t>/</a:t>
            </a:r>
            <a:r>
              <a:rPr lang="en" sz="1000">
                <a:solidFill>
                  <a:srgbClr val="0000FF"/>
                </a:solidFill>
                <a:latin typeface="Arial"/>
                <a:ea typeface="Arial"/>
                <a:cs typeface="Arial"/>
                <a:sym typeface="Arial"/>
              </a:rPr>
              <a:t>$x</a:t>
            </a:r>
            <a:r>
              <a:rPr lang="en" sz="1100"/>
              <a:t>”. This creates three folders inside result directory named “hello world!”, “world”, “hello”</a:t>
            </a:r>
            <a:endParaRPr sz="1100"/>
          </a:p>
        </p:txBody>
      </p:sp>
      <p:sp>
        <p:nvSpPr>
          <p:cNvPr id="459" name="Google Shape;459;p32"/>
          <p:cNvSpPr txBox="1"/>
          <p:nvPr>
            <p:ph idx="4294967295" type="title"/>
          </p:nvPr>
        </p:nvSpPr>
        <p:spPr>
          <a:xfrm>
            <a:off x="1680675" y="598575"/>
            <a:ext cx="6196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Directives - publishDir</a:t>
            </a:r>
            <a:endParaRPr/>
          </a:p>
        </p:txBody>
      </p:sp>
      <p:pic>
        <p:nvPicPr>
          <p:cNvPr id="460" name="Google Shape;460;p32"/>
          <p:cNvPicPr preferRelativeResize="0"/>
          <p:nvPr/>
        </p:nvPicPr>
        <p:blipFill>
          <a:blip r:embed="rId3">
            <a:alphaModFix/>
          </a:blip>
          <a:stretch>
            <a:fillRect/>
          </a:stretch>
        </p:blipFill>
        <p:spPr>
          <a:xfrm>
            <a:off x="813689" y="598575"/>
            <a:ext cx="932451" cy="780674"/>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sp>
        <p:nvSpPr>
          <p:cNvPr id="465" name="Google Shape;465;p33"/>
          <p:cNvSpPr txBox="1"/>
          <p:nvPr/>
        </p:nvSpPr>
        <p:spPr>
          <a:xfrm>
            <a:off x="5481200" y="1147950"/>
            <a:ext cx="3000000" cy="4032900"/>
          </a:xfrm>
          <a:prstGeom prst="rect">
            <a:avLst/>
          </a:prstGeom>
          <a:solidFill>
            <a:srgbClr val="D0E0E3"/>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t>#!/usr/bin/env nextflow</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rPr lang="en" sz="1000"/>
              <a:t>params.greeting = ['Hello world!','world','hello']</a:t>
            </a:r>
            <a:endParaRPr sz="1000"/>
          </a:p>
          <a:p>
            <a:pPr indent="0" lvl="0" marL="0" rtl="0" algn="l">
              <a:spcBef>
                <a:spcPts val="0"/>
              </a:spcBef>
              <a:spcAft>
                <a:spcPts val="0"/>
              </a:spcAft>
              <a:buNone/>
            </a:pPr>
            <a:r>
              <a:rPr lang="en" sz="1000"/>
              <a:t>greeting_ch = Channel.fromList(params.greeting)</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rPr lang="en" sz="1000"/>
              <a:t>process SPLITLETTERS {</a:t>
            </a:r>
            <a:endParaRPr sz="1000"/>
          </a:p>
          <a:p>
            <a:pPr indent="0" lvl="0" marL="0" rtl="0" algn="l">
              <a:spcBef>
                <a:spcPts val="0"/>
              </a:spcBef>
              <a:spcAft>
                <a:spcPts val="0"/>
              </a:spcAft>
              <a:buNone/>
            </a:pPr>
            <a:r>
              <a:rPr lang="en" sz="1000"/>
              <a:t>    echo true</a:t>
            </a:r>
            <a:endParaRPr sz="1000"/>
          </a:p>
          <a:p>
            <a:pPr indent="0" lvl="0" marL="0" rtl="0" algn="l">
              <a:spcBef>
                <a:spcPts val="0"/>
              </a:spcBef>
              <a:spcAft>
                <a:spcPts val="0"/>
              </a:spcAft>
              <a:buNone/>
            </a:pPr>
            <a:r>
              <a:rPr lang="en" sz="1000"/>
              <a:t>    cpus 4</a:t>
            </a:r>
            <a:endParaRPr sz="1000"/>
          </a:p>
          <a:p>
            <a:pPr indent="0" lvl="0" marL="0" rtl="0" algn="l">
              <a:spcBef>
                <a:spcPts val="0"/>
              </a:spcBef>
              <a:spcAft>
                <a:spcPts val="0"/>
              </a:spcAft>
              <a:buNone/>
            </a:pPr>
            <a:r>
              <a:rPr lang="en" sz="1000"/>
              <a:t>    memory '8 GB'</a:t>
            </a:r>
            <a:endParaRPr sz="1000"/>
          </a:p>
          <a:p>
            <a:pPr indent="0" lvl="0" marL="0" rtl="0" algn="l">
              <a:spcBef>
                <a:spcPts val="0"/>
              </a:spcBef>
              <a:spcAft>
                <a:spcPts val="0"/>
              </a:spcAft>
              <a:buNone/>
            </a:pPr>
            <a:r>
              <a:rPr lang="en" sz="1000"/>
              <a:t>    disk '15 GB'</a:t>
            </a:r>
            <a:endParaRPr sz="1000"/>
          </a:p>
          <a:p>
            <a:pPr indent="0" lvl="0" marL="0" rtl="0" algn="l">
              <a:spcBef>
                <a:spcPts val="0"/>
              </a:spcBef>
              <a:spcAft>
                <a:spcPts val="0"/>
              </a:spcAft>
              <a:buNone/>
            </a:pPr>
            <a:r>
              <a:rPr lang="en" sz="1000"/>
              <a:t>  </a:t>
            </a:r>
            <a:r>
              <a:rPr lang="en" sz="1000">
                <a:solidFill>
                  <a:srgbClr val="0000FF"/>
                </a:solidFill>
              </a:rPr>
              <a:t>  publishDir "results/$x" , mode: 'copy'</a:t>
            </a:r>
            <a:endParaRPr sz="1000">
              <a:solidFill>
                <a:srgbClr val="0000FF"/>
              </a:solidFill>
            </a:endParaRPr>
          </a:p>
          <a:p>
            <a:pPr indent="0" lvl="0" marL="0" rtl="0" algn="l">
              <a:spcBef>
                <a:spcPts val="0"/>
              </a:spcBef>
              <a:spcAft>
                <a:spcPts val="0"/>
              </a:spcAft>
              <a:buNone/>
            </a:pPr>
            <a:r>
              <a:t/>
            </a:r>
            <a:endParaRPr sz="1000"/>
          </a:p>
          <a:p>
            <a:pPr indent="0" lvl="0" marL="0" rtl="0" algn="l">
              <a:spcBef>
                <a:spcPts val="0"/>
              </a:spcBef>
              <a:spcAft>
                <a:spcPts val="0"/>
              </a:spcAft>
              <a:buNone/>
            </a:pPr>
            <a:r>
              <a:rPr lang="en" sz="1000"/>
              <a:t>    input:</a:t>
            </a:r>
            <a:endParaRPr sz="1000"/>
          </a:p>
          <a:p>
            <a:pPr indent="0" lvl="0" marL="0" rtl="0" algn="l">
              <a:spcBef>
                <a:spcPts val="0"/>
              </a:spcBef>
              <a:spcAft>
                <a:spcPts val="0"/>
              </a:spcAft>
              <a:buNone/>
            </a:pPr>
            <a:r>
              <a:rPr lang="en" sz="1000"/>
              <a:t>    val x </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rPr lang="en" sz="1000"/>
              <a:t>    output:</a:t>
            </a:r>
            <a:endParaRPr sz="1000"/>
          </a:p>
          <a:p>
            <a:pPr indent="0" lvl="0" marL="0" rtl="0" algn="l">
              <a:spcBef>
                <a:spcPts val="0"/>
              </a:spcBef>
              <a:spcAft>
                <a:spcPts val="0"/>
              </a:spcAft>
              <a:buNone/>
            </a:pPr>
            <a:r>
              <a:rPr lang="en" sz="1000"/>
              <a:t>    path 'chunk_*' </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rPr lang="en" sz="1000"/>
              <a:t>    """</a:t>
            </a:r>
            <a:endParaRPr sz="1000"/>
          </a:p>
          <a:p>
            <a:pPr indent="0" lvl="0" marL="0" rtl="0" algn="l">
              <a:spcBef>
                <a:spcPts val="0"/>
              </a:spcBef>
              <a:spcAft>
                <a:spcPts val="0"/>
              </a:spcAft>
              <a:buNone/>
            </a:pPr>
            <a:r>
              <a:rPr lang="en" sz="1000"/>
              <a:t>    echo '$x' | split -b 6 - chunk_</a:t>
            </a:r>
            <a:endParaRPr sz="1000"/>
          </a:p>
          <a:p>
            <a:pPr indent="0" lvl="0" marL="0" rtl="0" algn="l">
              <a:spcBef>
                <a:spcPts val="0"/>
              </a:spcBef>
              <a:spcAft>
                <a:spcPts val="0"/>
              </a:spcAft>
              <a:buNone/>
            </a:pPr>
            <a:r>
              <a:rPr lang="en" sz="1000"/>
              <a:t>    """</a:t>
            </a:r>
            <a:endParaRPr sz="1000"/>
          </a:p>
          <a:p>
            <a:pPr indent="0" lvl="0" marL="0" rtl="0" algn="l">
              <a:spcBef>
                <a:spcPts val="0"/>
              </a:spcBef>
              <a:spcAft>
                <a:spcPts val="0"/>
              </a:spcAft>
              <a:buNone/>
            </a:pPr>
            <a:r>
              <a:rPr lang="en" sz="1000"/>
              <a:t>}</a:t>
            </a:r>
            <a:endParaRPr sz="1000"/>
          </a:p>
          <a:p>
            <a:pPr indent="0" lvl="0" marL="0" rtl="0" algn="l">
              <a:spcBef>
                <a:spcPts val="0"/>
              </a:spcBef>
              <a:spcAft>
                <a:spcPts val="0"/>
              </a:spcAft>
              <a:buNone/>
            </a:pPr>
            <a:r>
              <a:rPr lang="en" sz="1000"/>
              <a:t>workflow { </a:t>
            </a:r>
            <a:endParaRPr sz="1000"/>
          </a:p>
          <a:p>
            <a:pPr indent="0" lvl="0" marL="0" rtl="0" algn="l">
              <a:spcBef>
                <a:spcPts val="0"/>
              </a:spcBef>
              <a:spcAft>
                <a:spcPts val="0"/>
              </a:spcAft>
              <a:buNone/>
            </a:pPr>
            <a:r>
              <a:rPr lang="en" sz="1000"/>
              <a:t>out_ch = SPLITLETTERS(greeting_ch)</a:t>
            </a:r>
            <a:endParaRPr sz="1000"/>
          </a:p>
          <a:p>
            <a:pPr indent="0" lvl="0" marL="0" rtl="0" algn="l">
              <a:spcBef>
                <a:spcPts val="0"/>
              </a:spcBef>
              <a:spcAft>
                <a:spcPts val="0"/>
              </a:spcAft>
              <a:buNone/>
            </a:pPr>
            <a:r>
              <a:rPr lang="en" sz="1000"/>
              <a:t>}</a:t>
            </a:r>
            <a:endParaRPr sz="1000"/>
          </a:p>
        </p:txBody>
      </p:sp>
      <p:sp>
        <p:nvSpPr>
          <p:cNvPr id="466" name="Google Shape;466;p33"/>
          <p:cNvSpPr txBox="1"/>
          <p:nvPr>
            <p:ph idx="4294967295" type="body"/>
          </p:nvPr>
        </p:nvSpPr>
        <p:spPr>
          <a:xfrm>
            <a:off x="248100" y="1935600"/>
            <a:ext cx="4369500" cy="2783100"/>
          </a:xfrm>
          <a:prstGeom prst="rect">
            <a:avLst/>
          </a:prstGeom>
        </p:spPr>
        <p:txBody>
          <a:bodyPr anchorCtr="0" anchor="t" bIns="91425" lIns="91425" spcFirstLastPara="1" rIns="91425" wrap="square" tIns="91425">
            <a:noAutofit/>
          </a:bodyPr>
          <a:lstStyle/>
          <a:p>
            <a:pPr indent="-304800" lvl="0" marL="457200" rtl="0" algn="l">
              <a:lnSpc>
                <a:spcPct val="200000"/>
              </a:lnSpc>
              <a:spcBef>
                <a:spcPts val="0"/>
              </a:spcBef>
              <a:spcAft>
                <a:spcPts val="0"/>
              </a:spcAft>
              <a:buClr>
                <a:srgbClr val="000000"/>
              </a:buClr>
              <a:buSzPts val="1200"/>
              <a:buChar char="●"/>
            </a:pPr>
            <a:r>
              <a:rPr lang="en" sz="1100">
                <a:solidFill>
                  <a:srgbClr val="000000"/>
                </a:solidFill>
                <a:latin typeface="Arial"/>
                <a:ea typeface="Arial"/>
                <a:cs typeface="Arial"/>
                <a:sym typeface="Arial"/>
              </a:rPr>
              <a:t>publishDir creates symbolically linked files than copying the files.</a:t>
            </a:r>
            <a:endParaRPr sz="1100">
              <a:solidFill>
                <a:srgbClr val="000000"/>
              </a:solidFill>
              <a:latin typeface="Arial"/>
              <a:ea typeface="Arial"/>
              <a:cs typeface="Arial"/>
              <a:sym typeface="Arial"/>
            </a:endParaRPr>
          </a:p>
          <a:p>
            <a:pPr indent="-304800" lvl="0" marL="457200" rtl="0" algn="l">
              <a:lnSpc>
                <a:spcPct val="200000"/>
              </a:lnSpc>
              <a:spcBef>
                <a:spcPts val="0"/>
              </a:spcBef>
              <a:spcAft>
                <a:spcPts val="0"/>
              </a:spcAft>
              <a:buClr>
                <a:srgbClr val="000000"/>
              </a:buClr>
              <a:buSzPts val="1200"/>
              <a:buChar char="●"/>
            </a:pPr>
            <a:r>
              <a:rPr lang="en" sz="1100">
                <a:solidFill>
                  <a:srgbClr val="000000"/>
                </a:solidFill>
                <a:latin typeface="Arial"/>
                <a:ea typeface="Arial"/>
                <a:cs typeface="Arial"/>
                <a:sym typeface="Arial"/>
              </a:rPr>
              <a:t>The files that are linked to are present in the work directory</a:t>
            </a:r>
            <a:endParaRPr sz="1100">
              <a:solidFill>
                <a:srgbClr val="000000"/>
              </a:solidFill>
              <a:latin typeface="Arial"/>
              <a:ea typeface="Arial"/>
              <a:cs typeface="Arial"/>
              <a:sym typeface="Arial"/>
            </a:endParaRPr>
          </a:p>
          <a:p>
            <a:pPr indent="-298450" lvl="0" marL="457200" rtl="0" algn="l">
              <a:lnSpc>
                <a:spcPct val="200000"/>
              </a:lnSpc>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Hence deleting the work directory makes the results in the publishDir folder unusable.</a:t>
            </a:r>
            <a:endParaRPr sz="1100">
              <a:solidFill>
                <a:srgbClr val="000000"/>
              </a:solidFill>
              <a:latin typeface="Arial"/>
              <a:ea typeface="Arial"/>
              <a:cs typeface="Arial"/>
              <a:sym typeface="Arial"/>
            </a:endParaRPr>
          </a:p>
          <a:p>
            <a:pPr indent="-298450" lvl="0" marL="457200" rtl="0" algn="l">
              <a:lnSpc>
                <a:spcPct val="200000"/>
              </a:lnSpc>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Hence to make a copy of the file,</a:t>
            </a:r>
            <a:endParaRPr sz="1100">
              <a:solidFill>
                <a:srgbClr val="000000"/>
              </a:solidFill>
              <a:latin typeface="Arial"/>
              <a:ea typeface="Arial"/>
              <a:cs typeface="Arial"/>
              <a:sym typeface="Arial"/>
            </a:endParaRPr>
          </a:p>
          <a:p>
            <a:pPr indent="-298450" lvl="1" marL="914400" rtl="0" algn="l">
              <a:lnSpc>
                <a:spcPct val="200000"/>
              </a:lnSpc>
              <a:spcBef>
                <a:spcPts val="0"/>
              </a:spcBef>
              <a:spcAft>
                <a:spcPts val="0"/>
              </a:spcAft>
              <a:buClr>
                <a:srgbClr val="000000"/>
              </a:buClr>
              <a:buSzPts val="1100"/>
              <a:buFont typeface="Arial"/>
              <a:buChar char="○"/>
            </a:pPr>
            <a:r>
              <a:rPr lang="en">
                <a:solidFill>
                  <a:srgbClr val="000000"/>
                </a:solidFill>
                <a:latin typeface="Arial"/>
                <a:ea typeface="Arial"/>
                <a:cs typeface="Arial"/>
                <a:sym typeface="Arial"/>
              </a:rPr>
              <a:t>mode: 'copy'</a:t>
            </a:r>
            <a:endParaRPr>
              <a:solidFill>
                <a:srgbClr val="000000"/>
              </a:solidFill>
              <a:latin typeface="Arial"/>
              <a:ea typeface="Arial"/>
              <a:cs typeface="Arial"/>
              <a:sym typeface="Arial"/>
            </a:endParaRPr>
          </a:p>
        </p:txBody>
      </p:sp>
      <p:sp>
        <p:nvSpPr>
          <p:cNvPr id="467" name="Google Shape;467;p33"/>
          <p:cNvSpPr txBox="1"/>
          <p:nvPr>
            <p:ph idx="4294967295" type="title"/>
          </p:nvPr>
        </p:nvSpPr>
        <p:spPr>
          <a:xfrm>
            <a:off x="1680675" y="598575"/>
            <a:ext cx="6196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Directives - publishDir</a:t>
            </a:r>
            <a:endParaRPr/>
          </a:p>
        </p:txBody>
      </p:sp>
      <p:pic>
        <p:nvPicPr>
          <p:cNvPr id="468" name="Google Shape;468;p33"/>
          <p:cNvPicPr preferRelativeResize="0"/>
          <p:nvPr/>
        </p:nvPicPr>
        <p:blipFill>
          <a:blip r:embed="rId3">
            <a:alphaModFix/>
          </a:blip>
          <a:stretch>
            <a:fillRect/>
          </a:stretch>
        </p:blipFill>
        <p:spPr>
          <a:xfrm>
            <a:off x="813689" y="598575"/>
            <a:ext cx="932451" cy="780674"/>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sp>
        <p:nvSpPr>
          <p:cNvPr id="473" name="Google Shape;473;p34"/>
          <p:cNvSpPr txBox="1"/>
          <p:nvPr>
            <p:ph idx="4294967295" type="body"/>
          </p:nvPr>
        </p:nvSpPr>
        <p:spPr>
          <a:xfrm>
            <a:off x="202625" y="1460350"/>
            <a:ext cx="4592700" cy="3474600"/>
          </a:xfrm>
          <a:prstGeom prst="rect">
            <a:avLst/>
          </a:prstGeom>
        </p:spPr>
        <p:txBody>
          <a:bodyPr anchorCtr="0" anchor="t" bIns="91425" lIns="91425" spcFirstLastPara="1" rIns="91425" wrap="square" tIns="91425">
            <a:noAutofit/>
          </a:bodyPr>
          <a:lstStyle/>
          <a:p>
            <a:pPr indent="-299085" lvl="0" marL="457200" rtl="0" algn="l">
              <a:lnSpc>
                <a:spcPct val="150000"/>
              </a:lnSpc>
              <a:spcBef>
                <a:spcPts val="0"/>
              </a:spcBef>
              <a:spcAft>
                <a:spcPts val="0"/>
              </a:spcAft>
              <a:buSzPts val="1110"/>
              <a:buChar char="●"/>
            </a:pPr>
            <a:r>
              <a:rPr lang="en" sz="1110"/>
              <a:t>The </a:t>
            </a:r>
            <a:r>
              <a:rPr b="1" lang="en" sz="1110"/>
              <a:t>conda</a:t>
            </a:r>
            <a:r>
              <a:rPr lang="en" sz="1110"/>
              <a:t> directive tells the process to use dependencies using conda package manager</a:t>
            </a:r>
            <a:endParaRPr sz="1110"/>
          </a:p>
          <a:p>
            <a:pPr indent="-299085" lvl="0" marL="457200" rtl="0" algn="l">
              <a:lnSpc>
                <a:spcPct val="150000"/>
              </a:lnSpc>
              <a:spcBef>
                <a:spcPts val="0"/>
              </a:spcBef>
              <a:spcAft>
                <a:spcPts val="0"/>
              </a:spcAft>
              <a:buSzPts val="1110"/>
              <a:buChar char="●"/>
            </a:pPr>
            <a:r>
              <a:rPr lang="en" sz="1110"/>
              <a:t>Nextflow will automatically set the conda environment for the process to run</a:t>
            </a:r>
            <a:endParaRPr sz="1110"/>
          </a:p>
          <a:p>
            <a:pPr indent="-299085" lvl="0" marL="457200" rtl="0" algn="l">
              <a:lnSpc>
                <a:spcPct val="150000"/>
              </a:lnSpc>
              <a:spcBef>
                <a:spcPts val="0"/>
              </a:spcBef>
              <a:spcAft>
                <a:spcPts val="0"/>
              </a:spcAft>
              <a:buSzPts val="1110"/>
              <a:buChar char="●"/>
            </a:pPr>
            <a:r>
              <a:rPr lang="en" sz="1110"/>
              <a:t>Specific </a:t>
            </a:r>
            <a:r>
              <a:rPr lang="en" sz="1110"/>
              <a:t>package</a:t>
            </a:r>
            <a:r>
              <a:rPr lang="en" sz="1110"/>
              <a:t> can be downloaded and used by specifying channel of the package eg: “</a:t>
            </a:r>
            <a:r>
              <a:rPr lang="en" sz="1110">
                <a:solidFill>
                  <a:srgbClr val="0000FF"/>
                </a:solidFill>
              </a:rPr>
              <a:t>bioconda::bwa=0.7.15</a:t>
            </a:r>
            <a:r>
              <a:rPr lang="en" sz="1110"/>
              <a:t>” </a:t>
            </a:r>
            <a:endParaRPr sz="1110"/>
          </a:p>
          <a:p>
            <a:pPr indent="-299085" lvl="0" marL="457200" rtl="0" algn="l">
              <a:lnSpc>
                <a:spcPct val="150000"/>
              </a:lnSpc>
              <a:spcBef>
                <a:spcPts val="0"/>
              </a:spcBef>
              <a:spcAft>
                <a:spcPts val="0"/>
              </a:spcAft>
              <a:buSzPts val="1110"/>
              <a:buChar char="●"/>
            </a:pPr>
            <a:r>
              <a:rPr lang="en" sz="1110"/>
              <a:t>Already existing environment can be also provided by specifying the path of the environment directory</a:t>
            </a:r>
            <a:endParaRPr sz="1110"/>
          </a:p>
          <a:p>
            <a:pPr indent="-299085" lvl="0" marL="457200" rtl="0" algn="l">
              <a:lnSpc>
                <a:spcPct val="150000"/>
              </a:lnSpc>
              <a:spcBef>
                <a:spcPts val="0"/>
              </a:spcBef>
              <a:spcAft>
                <a:spcPts val="0"/>
              </a:spcAft>
              <a:buSzPts val="1110"/>
              <a:buChar char="●"/>
            </a:pPr>
            <a:r>
              <a:rPr lang="en" sz="1110"/>
              <a:t>Multiple packages can be specified separating them with a blank space eg. "</a:t>
            </a:r>
            <a:r>
              <a:rPr lang="en" sz="1110">
                <a:solidFill>
                  <a:srgbClr val="0000FF"/>
                </a:solidFill>
              </a:rPr>
              <a:t>Openms xcms</a:t>
            </a:r>
            <a:r>
              <a:rPr lang="en" sz="1110"/>
              <a:t>". The name of the channel from where a specific package needs to be downloaded can be specified using the usual Conda notation i.e. prefixing the package with the channel name as shown here </a:t>
            </a:r>
            <a:r>
              <a:rPr lang="en" sz="1110">
                <a:solidFill>
                  <a:srgbClr val="0000FF"/>
                </a:solidFill>
              </a:rPr>
              <a:t>bioconda::Openms=2.4.0</a:t>
            </a:r>
            <a:endParaRPr sz="1110">
              <a:solidFill>
                <a:srgbClr val="0000FF"/>
              </a:solidFill>
            </a:endParaRPr>
          </a:p>
        </p:txBody>
      </p:sp>
      <p:sp>
        <p:nvSpPr>
          <p:cNvPr id="474" name="Google Shape;474;p34"/>
          <p:cNvSpPr txBox="1"/>
          <p:nvPr/>
        </p:nvSpPr>
        <p:spPr>
          <a:xfrm>
            <a:off x="5481200" y="1147950"/>
            <a:ext cx="3000000" cy="3570900"/>
          </a:xfrm>
          <a:prstGeom prst="rect">
            <a:avLst/>
          </a:prstGeom>
          <a:solidFill>
            <a:srgbClr val="D0E0E3"/>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t>#!/usr/bin/env nextflow  </a:t>
            </a:r>
            <a:endParaRPr sz="1000">
              <a:solidFill>
                <a:srgbClr val="0000FF"/>
              </a:solidFill>
            </a:endParaRPr>
          </a:p>
          <a:p>
            <a:pPr indent="0" lvl="0" marL="0" rtl="0" algn="l">
              <a:spcBef>
                <a:spcPts val="0"/>
              </a:spcBef>
              <a:spcAft>
                <a:spcPts val="0"/>
              </a:spcAft>
              <a:buNone/>
            </a:pPr>
            <a:r>
              <a:t/>
            </a:r>
            <a:endParaRPr sz="1000"/>
          </a:p>
          <a:p>
            <a:pPr indent="0" lvl="0" marL="0" rtl="0" algn="l">
              <a:spcBef>
                <a:spcPts val="0"/>
              </a:spcBef>
              <a:spcAft>
                <a:spcPts val="0"/>
              </a:spcAft>
              <a:buNone/>
            </a:pPr>
            <a:r>
              <a:rPr lang="en" sz="1000"/>
              <a:t>params.greeting = 'Hello world!' </a:t>
            </a:r>
            <a:endParaRPr sz="1000">
              <a:solidFill>
                <a:srgbClr val="0000FF"/>
              </a:solidFill>
            </a:endParaRPr>
          </a:p>
          <a:p>
            <a:pPr indent="0" lvl="0" marL="0" rtl="0" algn="l">
              <a:spcBef>
                <a:spcPts val="0"/>
              </a:spcBef>
              <a:spcAft>
                <a:spcPts val="0"/>
              </a:spcAft>
              <a:buNone/>
            </a:pPr>
            <a:r>
              <a:rPr lang="en" sz="1000"/>
              <a:t>greeting_ch = Channel.of(params.greeting) </a:t>
            </a:r>
            <a:endParaRPr sz="1000">
              <a:solidFill>
                <a:srgbClr val="0000FF"/>
              </a:solidFill>
            </a:endParaRPr>
          </a:p>
          <a:p>
            <a:pPr indent="0" lvl="0" marL="0" rtl="0" algn="l">
              <a:spcBef>
                <a:spcPts val="0"/>
              </a:spcBef>
              <a:spcAft>
                <a:spcPts val="0"/>
              </a:spcAft>
              <a:buNone/>
            </a:pPr>
            <a:r>
              <a:t/>
            </a:r>
            <a:endParaRPr sz="1000"/>
          </a:p>
          <a:p>
            <a:pPr indent="0" lvl="0" marL="0" rtl="0" algn="l">
              <a:spcBef>
                <a:spcPts val="0"/>
              </a:spcBef>
              <a:spcAft>
                <a:spcPts val="0"/>
              </a:spcAft>
              <a:buNone/>
            </a:pPr>
            <a:r>
              <a:rPr lang="en" sz="1000"/>
              <a:t>process SPLITLETTERS { </a:t>
            </a:r>
            <a:endParaRPr sz="1000">
              <a:solidFill>
                <a:srgbClr val="0000FF"/>
              </a:solidFill>
            </a:endParaRPr>
          </a:p>
          <a:p>
            <a:pPr indent="0" lvl="0" marL="0" rtl="0" algn="l">
              <a:spcBef>
                <a:spcPts val="0"/>
              </a:spcBef>
              <a:spcAft>
                <a:spcPts val="0"/>
              </a:spcAft>
              <a:buNone/>
            </a:pPr>
            <a:r>
              <a:t/>
            </a:r>
            <a:endParaRPr sz="1000"/>
          </a:p>
          <a:p>
            <a:pPr indent="0" lvl="0" marL="0" rtl="0" algn="l">
              <a:spcBef>
                <a:spcPts val="0"/>
              </a:spcBef>
              <a:spcAft>
                <a:spcPts val="0"/>
              </a:spcAft>
              <a:buNone/>
            </a:pPr>
            <a:r>
              <a:rPr lang="en" sz="1000">
                <a:solidFill>
                  <a:srgbClr val="0000FF"/>
                </a:solidFill>
              </a:rPr>
              <a:t>    </a:t>
            </a:r>
            <a:r>
              <a:rPr lang="en" sz="1000">
                <a:solidFill>
                  <a:srgbClr val="0000FF"/>
                </a:solidFill>
              </a:rPr>
              <a:t>c</a:t>
            </a:r>
            <a:r>
              <a:rPr lang="en" sz="1000">
                <a:solidFill>
                  <a:srgbClr val="0000FF"/>
                </a:solidFill>
              </a:rPr>
              <a:t>onda ‘bwa=0.7.15’</a:t>
            </a:r>
            <a:endParaRPr sz="1000">
              <a:solidFill>
                <a:srgbClr val="0000FF"/>
              </a:solidFill>
            </a:endParaRPr>
          </a:p>
          <a:p>
            <a:pPr indent="0" lvl="0" marL="0" rtl="0" algn="l">
              <a:spcBef>
                <a:spcPts val="0"/>
              </a:spcBef>
              <a:spcAft>
                <a:spcPts val="0"/>
              </a:spcAft>
              <a:buNone/>
            </a:pPr>
            <a:r>
              <a:rPr lang="en" sz="1000"/>
              <a:t>    </a:t>
            </a:r>
            <a:endParaRPr sz="1000"/>
          </a:p>
          <a:p>
            <a:pPr indent="0" lvl="0" marL="0" rtl="0" algn="l">
              <a:spcBef>
                <a:spcPts val="0"/>
              </a:spcBef>
              <a:spcAft>
                <a:spcPts val="0"/>
              </a:spcAft>
              <a:buNone/>
            </a:pPr>
            <a:r>
              <a:rPr lang="en" sz="1000"/>
              <a:t>    input: 	</a:t>
            </a:r>
            <a:endParaRPr sz="1000">
              <a:solidFill>
                <a:srgbClr val="0000FF"/>
              </a:solidFill>
            </a:endParaRPr>
          </a:p>
          <a:p>
            <a:pPr indent="0" lvl="0" marL="0" rtl="0" algn="l">
              <a:spcBef>
                <a:spcPts val="0"/>
              </a:spcBef>
              <a:spcAft>
                <a:spcPts val="0"/>
              </a:spcAft>
              <a:buNone/>
            </a:pPr>
            <a:r>
              <a:rPr lang="en" sz="1000"/>
              <a:t>    val x </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rPr lang="en" sz="1000"/>
              <a:t>    output:	</a:t>
            </a:r>
            <a:endParaRPr sz="1000">
              <a:solidFill>
                <a:srgbClr val="0000FF"/>
              </a:solidFill>
            </a:endParaRPr>
          </a:p>
          <a:p>
            <a:pPr indent="0" lvl="0" marL="0" rtl="0" algn="l">
              <a:spcBef>
                <a:spcPts val="0"/>
              </a:spcBef>
              <a:spcAft>
                <a:spcPts val="0"/>
              </a:spcAft>
              <a:buNone/>
            </a:pPr>
            <a:r>
              <a:rPr lang="en" sz="1000"/>
              <a:t>    path 'chunk_*' </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rPr lang="en" sz="1000"/>
              <a:t>    """</a:t>
            </a:r>
            <a:endParaRPr sz="1000"/>
          </a:p>
          <a:p>
            <a:pPr indent="0" lvl="0" marL="0" rtl="0" algn="l">
              <a:spcBef>
                <a:spcPts val="0"/>
              </a:spcBef>
              <a:spcAft>
                <a:spcPts val="0"/>
              </a:spcAft>
              <a:buNone/>
            </a:pPr>
            <a:r>
              <a:rPr lang="en" sz="1000"/>
              <a:t>    echo '$x' | split -b 6 - chunk_</a:t>
            </a:r>
            <a:endParaRPr sz="1000"/>
          </a:p>
          <a:p>
            <a:pPr indent="0" lvl="0" marL="0" rtl="0" algn="l">
              <a:spcBef>
                <a:spcPts val="0"/>
              </a:spcBef>
              <a:spcAft>
                <a:spcPts val="0"/>
              </a:spcAft>
              <a:buNone/>
            </a:pPr>
            <a:r>
              <a:rPr lang="en" sz="1000"/>
              <a:t>    """</a:t>
            </a:r>
            <a:endParaRPr sz="1000"/>
          </a:p>
          <a:p>
            <a:pPr indent="0" lvl="0" marL="0" rtl="0" algn="l">
              <a:spcBef>
                <a:spcPts val="0"/>
              </a:spcBef>
              <a:spcAft>
                <a:spcPts val="0"/>
              </a:spcAft>
              <a:buNone/>
            </a:pPr>
            <a:r>
              <a:rPr lang="en" sz="1000"/>
              <a:t>}</a:t>
            </a:r>
            <a:endParaRPr sz="1000"/>
          </a:p>
          <a:p>
            <a:pPr indent="0" lvl="0" marL="0" rtl="0" algn="l">
              <a:spcBef>
                <a:spcPts val="0"/>
              </a:spcBef>
              <a:spcAft>
                <a:spcPts val="0"/>
              </a:spcAft>
              <a:buNone/>
            </a:pPr>
            <a:r>
              <a:rPr lang="en" sz="1000"/>
              <a:t>workflow { </a:t>
            </a:r>
            <a:endParaRPr sz="1000"/>
          </a:p>
          <a:p>
            <a:pPr indent="0" lvl="0" marL="0" rtl="0" algn="l">
              <a:spcBef>
                <a:spcPts val="0"/>
              </a:spcBef>
              <a:spcAft>
                <a:spcPts val="0"/>
              </a:spcAft>
              <a:buNone/>
            </a:pPr>
            <a:r>
              <a:rPr lang="en" sz="1000"/>
              <a:t>out_ch = SPLITLETTERS(greeting_ch)</a:t>
            </a:r>
            <a:endParaRPr sz="1000"/>
          </a:p>
          <a:p>
            <a:pPr indent="0" lvl="0" marL="0" rtl="0" algn="l">
              <a:spcBef>
                <a:spcPts val="0"/>
              </a:spcBef>
              <a:spcAft>
                <a:spcPts val="0"/>
              </a:spcAft>
              <a:buNone/>
            </a:pPr>
            <a:r>
              <a:rPr lang="en" sz="1000"/>
              <a:t>}</a:t>
            </a:r>
            <a:endParaRPr sz="1000"/>
          </a:p>
        </p:txBody>
      </p:sp>
      <p:sp>
        <p:nvSpPr>
          <p:cNvPr id="475" name="Google Shape;475;p34"/>
          <p:cNvSpPr txBox="1"/>
          <p:nvPr>
            <p:ph idx="4294967295" type="title"/>
          </p:nvPr>
        </p:nvSpPr>
        <p:spPr>
          <a:xfrm>
            <a:off x="1680675" y="598575"/>
            <a:ext cx="6196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Directives - conda</a:t>
            </a:r>
            <a:endParaRPr/>
          </a:p>
        </p:txBody>
      </p:sp>
      <p:pic>
        <p:nvPicPr>
          <p:cNvPr id="476" name="Google Shape;476;p34"/>
          <p:cNvPicPr preferRelativeResize="0"/>
          <p:nvPr/>
        </p:nvPicPr>
        <p:blipFill>
          <a:blip r:embed="rId3">
            <a:alphaModFix/>
          </a:blip>
          <a:stretch>
            <a:fillRect/>
          </a:stretch>
        </p:blipFill>
        <p:spPr>
          <a:xfrm>
            <a:off x="813689" y="598575"/>
            <a:ext cx="932451" cy="780674"/>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0" name="Shape 480"/>
        <p:cNvGrpSpPr/>
        <p:nvPr/>
      </p:nvGrpSpPr>
      <p:grpSpPr>
        <a:xfrm>
          <a:off x="0" y="0"/>
          <a:ext cx="0" cy="0"/>
          <a:chOff x="0" y="0"/>
          <a:chExt cx="0" cy="0"/>
        </a:xfrm>
      </p:grpSpPr>
      <p:sp>
        <p:nvSpPr>
          <p:cNvPr id="481" name="Google Shape;481;p35"/>
          <p:cNvSpPr txBox="1"/>
          <p:nvPr>
            <p:ph idx="4294967295" type="body"/>
          </p:nvPr>
        </p:nvSpPr>
        <p:spPr>
          <a:xfrm>
            <a:off x="202625" y="1460350"/>
            <a:ext cx="4592700" cy="3474600"/>
          </a:xfrm>
          <a:prstGeom prst="rect">
            <a:avLst/>
          </a:prstGeom>
        </p:spPr>
        <p:txBody>
          <a:bodyPr anchorCtr="0" anchor="t" bIns="91425" lIns="91425" spcFirstLastPara="1" rIns="91425" wrap="square" tIns="91425">
            <a:noAutofit/>
          </a:bodyPr>
          <a:lstStyle/>
          <a:p>
            <a:pPr indent="-299085" lvl="0" marL="457200" rtl="0" algn="l">
              <a:lnSpc>
                <a:spcPct val="150000"/>
              </a:lnSpc>
              <a:spcBef>
                <a:spcPts val="0"/>
              </a:spcBef>
              <a:spcAft>
                <a:spcPts val="0"/>
              </a:spcAft>
              <a:buSzPts val="1110"/>
              <a:buChar char="●"/>
            </a:pPr>
            <a:r>
              <a:rPr lang="en" sz="1110"/>
              <a:t>Environment Modules is a package manager that allows you to dynamically configure your execution environment and easily switch between multiple versions of the same software tool</a:t>
            </a:r>
            <a:endParaRPr sz="1110"/>
          </a:p>
          <a:p>
            <a:pPr indent="-299085" lvl="0" marL="457200" rtl="0" algn="l">
              <a:lnSpc>
                <a:spcPct val="150000"/>
              </a:lnSpc>
              <a:spcBef>
                <a:spcPts val="0"/>
              </a:spcBef>
              <a:spcAft>
                <a:spcPts val="0"/>
              </a:spcAft>
              <a:buSzPts val="1110"/>
              <a:buChar char="●"/>
            </a:pPr>
            <a:r>
              <a:rPr lang="en" sz="1110"/>
              <a:t>If it is available in your system you can use it with Nextflow in order to configure the processes execution environment in your pipeline</a:t>
            </a:r>
            <a:endParaRPr sz="1110"/>
          </a:p>
          <a:p>
            <a:pPr indent="-299085" lvl="0" marL="457200" rtl="0" algn="l">
              <a:lnSpc>
                <a:spcPct val="150000"/>
              </a:lnSpc>
              <a:spcBef>
                <a:spcPts val="0"/>
              </a:spcBef>
              <a:spcAft>
                <a:spcPts val="0"/>
              </a:spcAft>
              <a:buSzPts val="1110"/>
              <a:buChar char="●"/>
            </a:pPr>
            <a:r>
              <a:rPr lang="en" sz="1110"/>
              <a:t>In a process definition you can use the module directive to load a specific module version to be used in the process execution environment</a:t>
            </a:r>
            <a:endParaRPr sz="1110"/>
          </a:p>
          <a:p>
            <a:pPr indent="-299085" lvl="0" marL="457200" rtl="0" algn="l">
              <a:lnSpc>
                <a:spcPct val="150000"/>
              </a:lnSpc>
              <a:spcBef>
                <a:spcPts val="0"/>
              </a:spcBef>
              <a:spcAft>
                <a:spcPts val="0"/>
              </a:spcAft>
              <a:buSzPts val="1110"/>
              <a:buChar char="●"/>
            </a:pPr>
            <a:r>
              <a:rPr lang="en" sz="1110"/>
              <a:t>Multiple modules can be specified in a single module directive by separating all the module names by using a</a:t>
            </a:r>
            <a:r>
              <a:rPr lang="en" sz="1110">
                <a:solidFill>
                  <a:srgbClr val="0000FF"/>
                </a:solidFill>
              </a:rPr>
              <a:t> : (colon) </a:t>
            </a:r>
            <a:r>
              <a:rPr lang="en" sz="1110"/>
              <a:t>character</a:t>
            </a:r>
            <a:endParaRPr sz="1110"/>
          </a:p>
          <a:p>
            <a:pPr indent="0" lvl="0" marL="457200" rtl="0" algn="l">
              <a:lnSpc>
                <a:spcPct val="150000"/>
              </a:lnSpc>
              <a:spcBef>
                <a:spcPts val="1200"/>
              </a:spcBef>
              <a:spcAft>
                <a:spcPts val="1200"/>
              </a:spcAft>
              <a:buNone/>
            </a:pPr>
            <a:r>
              <a:t/>
            </a:r>
            <a:endParaRPr sz="1110"/>
          </a:p>
        </p:txBody>
      </p:sp>
      <p:sp>
        <p:nvSpPr>
          <p:cNvPr id="482" name="Google Shape;482;p35"/>
          <p:cNvSpPr txBox="1"/>
          <p:nvPr/>
        </p:nvSpPr>
        <p:spPr>
          <a:xfrm>
            <a:off x="5481200" y="1147950"/>
            <a:ext cx="3000000" cy="3570900"/>
          </a:xfrm>
          <a:prstGeom prst="rect">
            <a:avLst/>
          </a:prstGeom>
          <a:solidFill>
            <a:srgbClr val="D0E0E3"/>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t>#!/usr/bin/env nextflow  </a:t>
            </a:r>
            <a:endParaRPr sz="1000">
              <a:solidFill>
                <a:srgbClr val="0000FF"/>
              </a:solidFill>
            </a:endParaRPr>
          </a:p>
          <a:p>
            <a:pPr indent="0" lvl="0" marL="0" rtl="0" algn="l">
              <a:spcBef>
                <a:spcPts val="0"/>
              </a:spcBef>
              <a:spcAft>
                <a:spcPts val="0"/>
              </a:spcAft>
              <a:buNone/>
            </a:pPr>
            <a:r>
              <a:t/>
            </a:r>
            <a:endParaRPr sz="1000"/>
          </a:p>
          <a:p>
            <a:pPr indent="0" lvl="0" marL="0" rtl="0" algn="l">
              <a:spcBef>
                <a:spcPts val="0"/>
              </a:spcBef>
              <a:spcAft>
                <a:spcPts val="0"/>
              </a:spcAft>
              <a:buNone/>
            </a:pPr>
            <a:r>
              <a:rPr lang="en" sz="1000"/>
              <a:t>params.greeting = 'Hello world!' </a:t>
            </a:r>
            <a:endParaRPr sz="1000">
              <a:solidFill>
                <a:srgbClr val="0000FF"/>
              </a:solidFill>
            </a:endParaRPr>
          </a:p>
          <a:p>
            <a:pPr indent="0" lvl="0" marL="0" rtl="0" algn="l">
              <a:spcBef>
                <a:spcPts val="0"/>
              </a:spcBef>
              <a:spcAft>
                <a:spcPts val="0"/>
              </a:spcAft>
              <a:buNone/>
            </a:pPr>
            <a:r>
              <a:rPr lang="en" sz="1000"/>
              <a:t>greeting_ch = Channel.of(params.greeting) </a:t>
            </a:r>
            <a:endParaRPr sz="1000">
              <a:solidFill>
                <a:srgbClr val="0000FF"/>
              </a:solidFill>
            </a:endParaRPr>
          </a:p>
          <a:p>
            <a:pPr indent="0" lvl="0" marL="0" rtl="0" algn="l">
              <a:spcBef>
                <a:spcPts val="0"/>
              </a:spcBef>
              <a:spcAft>
                <a:spcPts val="0"/>
              </a:spcAft>
              <a:buNone/>
            </a:pPr>
            <a:r>
              <a:t/>
            </a:r>
            <a:endParaRPr sz="1000"/>
          </a:p>
          <a:p>
            <a:pPr indent="0" lvl="0" marL="0" rtl="0" algn="l">
              <a:spcBef>
                <a:spcPts val="0"/>
              </a:spcBef>
              <a:spcAft>
                <a:spcPts val="0"/>
              </a:spcAft>
              <a:buNone/>
            </a:pPr>
            <a:r>
              <a:rPr lang="en" sz="1000"/>
              <a:t>process SPLITLETTERS { </a:t>
            </a:r>
            <a:endParaRPr sz="1000">
              <a:solidFill>
                <a:srgbClr val="0000FF"/>
              </a:solidFill>
            </a:endParaRPr>
          </a:p>
          <a:p>
            <a:pPr indent="0" lvl="0" marL="0" rtl="0" algn="l">
              <a:spcBef>
                <a:spcPts val="0"/>
              </a:spcBef>
              <a:spcAft>
                <a:spcPts val="0"/>
              </a:spcAft>
              <a:buNone/>
            </a:pPr>
            <a:r>
              <a:t/>
            </a:r>
            <a:endParaRPr sz="1000"/>
          </a:p>
          <a:p>
            <a:pPr indent="0" lvl="0" marL="0" rtl="0" algn="l">
              <a:spcBef>
                <a:spcPts val="0"/>
              </a:spcBef>
              <a:spcAft>
                <a:spcPts val="0"/>
              </a:spcAft>
              <a:buNone/>
            </a:pPr>
            <a:r>
              <a:rPr lang="en" sz="1000">
                <a:solidFill>
                  <a:srgbClr val="0000FF"/>
                </a:solidFill>
              </a:rPr>
              <a:t>    module 'openms/2.4.0’</a:t>
            </a:r>
            <a:endParaRPr sz="1000">
              <a:solidFill>
                <a:srgbClr val="0000FF"/>
              </a:solidFill>
            </a:endParaRPr>
          </a:p>
          <a:p>
            <a:pPr indent="0" lvl="0" marL="0" rtl="0" algn="l">
              <a:spcBef>
                <a:spcPts val="0"/>
              </a:spcBef>
              <a:spcAft>
                <a:spcPts val="0"/>
              </a:spcAft>
              <a:buNone/>
            </a:pPr>
            <a:r>
              <a:rPr lang="en" sz="1000"/>
              <a:t>    </a:t>
            </a:r>
            <a:endParaRPr sz="1000"/>
          </a:p>
          <a:p>
            <a:pPr indent="0" lvl="0" marL="0" rtl="0" algn="l">
              <a:spcBef>
                <a:spcPts val="0"/>
              </a:spcBef>
              <a:spcAft>
                <a:spcPts val="0"/>
              </a:spcAft>
              <a:buNone/>
            </a:pPr>
            <a:r>
              <a:rPr lang="en" sz="1000"/>
              <a:t>    input: 	</a:t>
            </a:r>
            <a:endParaRPr sz="1000">
              <a:solidFill>
                <a:srgbClr val="0000FF"/>
              </a:solidFill>
            </a:endParaRPr>
          </a:p>
          <a:p>
            <a:pPr indent="0" lvl="0" marL="0" rtl="0" algn="l">
              <a:spcBef>
                <a:spcPts val="0"/>
              </a:spcBef>
              <a:spcAft>
                <a:spcPts val="0"/>
              </a:spcAft>
              <a:buNone/>
            </a:pPr>
            <a:r>
              <a:rPr lang="en" sz="1000"/>
              <a:t>    val x </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rPr lang="en" sz="1000"/>
              <a:t>    output:	</a:t>
            </a:r>
            <a:endParaRPr sz="1000">
              <a:solidFill>
                <a:srgbClr val="0000FF"/>
              </a:solidFill>
            </a:endParaRPr>
          </a:p>
          <a:p>
            <a:pPr indent="0" lvl="0" marL="0" rtl="0" algn="l">
              <a:spcBef>
                <a:spcPts val="0"/>
              </a:spcBef>
              <a:spcAft>
                <a:spcPts val="0"/>
              </a:spcAft>
              <a:buNone/>
            </a:pPr>
            <a:r>
              <a:rPr lang="en" sz="1000"/>
              <a:t>    path 'chunk_*' </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rPr lang="en" sz="1000"/>
              <a:t>    """</a:t>
            </a:r>
            <a:endParaRPr sz="1000"/>
          </a:p>
          <a:p>
            <a:pPr indent="0" lvl="0" marL="0" rtl="0" algn="l">
              <a:spcBef>
                <a:spcPts val="0"/>
              </a:spcBef>
              <a:spcAft>
                <a:spcPts val="0"/>
              </a:spcAft>
              <a:buNone/>
            </a:pPr>
            <a:r>
              <a:rPr lang="en" sz="1000"/>
              <a:t>    echo '$x' | split -b 6 - chunk_</a:t>
            </a:r>
            <a:endParaRPr sz="1000"/>
          </a:p>
          <a:p>
            <a:pPr indent="0" lvl="0" marL="0" rtl="0" algn="l">
              <a:spcBef>
                <a:spcPts val="0"/>
              </a:spcBef>
              <a:spcAft>
                <a:spcPts val="0"/>
              </a:spcAft>
              <a:buNone/>
            </a:pPr>
            <a:r>
              <a:rPr lang="en" sz="1000"/>
              <a:t>    """</a:t>
            </a:r>
            <a:endParaRPr sz="1000"/>
          </a:p>
          <a:p>
            <a:pPr indent="0" lvl="0" marL="0" rtl="0" algn="l">
              <a:spcBef>
                <a:spcPts val="0"/>
              </a:spcBef>
              <a:spcAft>
                <a:spcPts val="0"/>
              </a:spcAft>
              <a:buNone/>
            </a:pPr>
            <a:r>
              <a:rPr lang="en" sz="1000"/>
              <a:t>}</a:t>
            </a:r>
            <a:endParaRPr sz="1000"/>
          </a:p>
          <a:p>
            <a:pPr indent="0" lvl="0" marL="0" rtl="0" algn="l">
              <a:spcBef>
                <a:spcPts val="0"/>
              </a:spcBef>
              <a:spcAft>
                <a:spcPts val="0"/>
              </a:spcAft>
              <a:buNone/>
            </a:pPr>
            <a:r>
              <a:rPr lang="en" sz="1000"/>
              <a:t>workflow { </a:t>
            </a:r>
            <a:endParaRPr sz="1000"/>
          </a:p>
          <a:p>
            <a:pPr indent="0" lvl="0" marL="0" rtl="0" algn="l">
              <a:spcBef>
                <a:spcPts val="0"/>
              </a:spcBef>
              <a:spcAft>
                <a:spcPts val="0"/>
              </a:spcAft>
              <a:buNone/>
            </a:pPr>
            <a:r>
              <a:rPr lang="en" sz="1000"/>
              <a:t>out_ch = SPLITLETTERS(greeting_ch)</a:t>
            </a:r>
            <a:endParaRPr sz="1000"/>
          </a:p>
          <a:p>
            <a:pPr indent="0" lvl="0" marL="0" rtl="0" algn="l">
              <a:spcBef>
                <a:spcPts val="0"/>
              </a:spcBef>
              <a:spcAft>
                <a:spcPts val="0"/>
              </a:spcAft>
              <a:buNone/>
            </a:pPr>
            <a:r>
              <a:rPr lang="en" sz="1000"/>
              <a:t>}</a:t>
            </a:r>
            <a:endParaRPr sz="1000"/>
          </a:p>
        </p:txBody>
      </p:sp>
      <p:sp>
        <p:nvSpPr>
          <p:cNvPr id="483" name="Google Shape;483;p35"/>
          <p:cNvSpPr txBox="1"/>
          <p:nvPr>
            <p:ph idx="4294967295" type="title"/>
          </p:nvPr>
        </p:nvSpPr>
        <p:spPr>
          <a:xfrm>
            <a:off x="1680675" y="598575"/>
            <a:ext cx="6196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Directives - module</a:t>
            </a:r>
            <a:endParaRPr/>
          </a:p>
        </p:txBody>
      </p:sp>
      <p:pic>
        <p:nvPicPr>
          <p:cNvPr id="484" name="Google Shape;484;p35"/>
          <p:cNvPicPr preferRelativeResize="0"/>
          <p:nvPr/>
        </p:nvPicPr>
        <p:blipFill>
          <a:blip r:embed="rId3">
            <a:alphaModFix/>
          </a:blip>
          <a:stretch>
            <a:fillRect/>
          </a:stretch>
        </p:blipFill>
        <p:spPr>
          <a:xfrm>
            <a:off x="813689" y="598575"/>
            <a:ext cx="932451" cy="780674"/>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 name="Shape 488"/>
        <p:cNvGrpSpPr/>
        <p:nvPr/>
      </p:nvGrpSpPr>
      <p:grpSpPr>
        <a:xfrm>
          <a:off x="0" y="0"/>
          <a:ext cx="0" cy="0"/>
          <a:chOff x="0" y="0"/>
          <a:chExt cx="0" cy="0"/>
        </a:xfrm>
      </p:grpSpPr>
      <p:sp>
        <p:nvSpPr>
          <p:cNvPr id="489" name="Google Shape;489;p36"/>
          <p:cNvSpPr txBox="1"/>
          <p:nvPr>
            <p:ph idx="4294967295" type="body"/>
          </p:nvPr>
        </p:nvSpPr>
        <p:spPr>
          <a:xfrm>
            <a:off x="202625" y="1536550"/>
            <a:ext cx="3734400" cy="3474600"/>
          </a:xfrm>
          <a:prstGeom prst="rect">
            <a:avLst/>
          </a:prstGeom>
        </p:spPr>
        <p:txBody>
          <a:bodyPr anchorCtr="0" anchor="t" bIns="91425" lIns="91425" spcFirstLastPara="1" rIns="91425" wrap="square" tIns="91425">
            <a:normAutofit/>
          </a:bodyPr>
          <a:lstStyle/>
          <a:p>
            <a:pPr indent="-311150" lvl="0" marL="457200" rtl="0" algn="l">
              <a:lnSpc>
                <a:spcPct val="200000"/>
              </a:lnSpc>
              <a:spcBef>
                <a:spcPts val="0"/>
              </a:spcBef>
              <a:spcAft>
                <a:spcPts val="0"/>
              </a:spcAft>
              <a:buSzPts val="1300"/>
              <a:buChar char="●"/>
            </a:pPr>
            <a:r>
              <a:rPr lang="en"/>
              <a:t>The </a:t>
            </a:r>
            <a:r>
              <a:rPr b="1" lang="en"/>
              <a:t>container</a:t>
            </a:r>
            <a:r>
              <a:rPr lang="en"/>
              <a:t> allows to execute the process script in a docker container</a:t>
            </a:r>
            <a:endParaRPr/>
          </a:p>
          <a:p>
            <a:pPr indent="-311150" lvl="0" marL="457200" rtl="0" algn="l">
              <a:lnSpc>
                <a:spcPct val="200000"/>
              </a:lnSpc>
              <a:spcBef>
                <a:spcPts val="0"/>
              </a:spcBef>
              <a:spcAft>
                <a:spcPts val="0"/>
              </a:spcAft>
              <a:buSzPts val="1300"/>
              <a:buChar char="●"/>
            </a:pPr>
            <a:r>
              <a:rPr lang="en" sz="1200">
                <a:solidFill>
                  <a:srgbClr val="404040"/>
                </a:solidFill>
                <a:highlight>
                  <a:srgbClr val="FCFCFC"/>
                </a:highlight>
                <a:latin typeface="Lato"/>
                <a:ea typeface="Lato"/>
                <a:cs typeface="Lato"/>
                <a:sym typeface="Lato"/>
              </a:rPr>
              <a:t>It requires the Docker daemon to be running in machine where the pipeline is executed, i.e. the local machine when using the </a:t>
            </a:r>
            <a:r>
              <a:rPr i="1" lang="en" sz="1200">
                <a:solidFill>
                  <a:srgbClr val="404040"/>
                </a:solidFill>
                <a:highlight>
                  <a:srgbClr val="FCFCFC"/>
                </a:highlight>
                <a:latin typeface="Lato"/>
                <a:ea typeface="Lato"/>
                <a:cs typeface="Lato"/>
                <a:sym typeface="Lato"/>
              </a:rPr>
              <a:t>local</a:t>
            </a:r>
            <a:r>
              <a:rPr lang="en" sz="1200">
                <a:solidFill>
                  <a:srgbClr val="404040"/>
                </a:solidFill>
                <a:highlight>
                  <a:srgbClr val="FCFCFC"/>
                </a:highlight>
                <a:latin typeface="Lato"/>
                <a:ea typeface="Lato"/>
                <a:cs typeface="Lato"/>
                <a:sym typeface="Lato"/>
              </a:rPr>
              <a:t> executor or the cluster nodes when the pipeline is deployed through a </a:t>
            </a:r>
            <a:r>
              <a:rPr i="1" lang="en" sz="1200">
                <a:solidFill>
                  <a:srgbClr val="404040"/>
                </a:solidFill>
                <a:highlight>
                  <a:srgbClr val="FCFCFC"/>
                </a:highlight>
                <a:latin typeface="Lato"/>
                <a:ea typeface="Lato"/>
                <a:cs typeface="Lato"/>
                <a:sym typeface="Lato"/>
              </a:rPr>
              <a:t>grid</a:t>
            </a:r>
            <a:r>
              <a:rPr lang="en" sz="1200">
                <a:solidFill>
                  <a:srgbClr val="404040"/>
                </a:solidFill>
                <a:highlight>
                  <a:srgbClr val="FCFCFC"/>
                </a:highlight>
                <a:latin typeface="Lato"/>
                <a:ea typeface="Lato"/>
                <a:cs typeface="Lato"/>
                <a:sym typeface="Lato"/>
              </a:rPr>
              <a:t> executor.</a:t>
            </a:r>
            <a:endParaRPr/>
          </a:p>
          <a:p>
            <a:pPr indent="0" lvl="0" marL="1371600" rtl="0" algn="l">
              <a:lnSpc>
                <a:spcPct val="200000"/>
              </a:lnSpc>
              <a:spcBef>
                <a:spcPts val="1200"/>
              </a:spcBef>
              <a:spcAft>
                <a:spcPts val="1200"/>
              </a:spcAft>
              <a:buNone/>
            </a:pPr>
            <a:r>
              <a:t/>
            </a:r>
            <a:endParaRPr/>
          </a:p>
        </p:txBody>
      </p:sp>
      <p:sp>
        <p:nvSpPr>
          <p:cNvPr id="490" name="Google Shape;490;p36"/>
          <p:cNvSpPr txBox="1"/>
          <p:nvPr/>
        </p:nvSpPr>
        <p:spPr>
          <a:xfrm>
            <a:off x="5481200" y="1147950"/>
            <a:ext cx="3000000" cy="3724800"/>
          </a:xfrm>
          <a:prstGeom prst="rect">
            <a:avLst/>
          </a:prstGeom>
          <a:solidFill>
            <a:srgbClr val="D0E0E3"/>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t>#!/usr/bin/env nextflow  </a:t>
            </a:r>
            <a:endParaRPr sz="1000">
              <a:solidFill>
                <a:srgbClr val="0000FF"/>
              </a:solidFill>
            </a:endParaRPr>
          </a:p>
          <a:p>
            <a:pPr indent="0" lvl="0" marL="0" rtl="0" algn="l">
              <a:spcBef>
                <a:spcPts val="0"/>
              </a:spcBef>
              <a:spcAft>
                <a:spcPts val="0"/>
              </a:spcAft>
              <a:buNone/>
            </a:pPr>
            <a:r>
              <a:t/>
            </a:r>
            <a:endParaRPr sz="1000"/>
          </a:p>
          <a:p>
            <a:pPr indent="0" lvl="0" marL="0" rtl="0" algn="l">
              <a:spcBef>
                <a:spcPts val="0"/>
              </a:spcBef>
              <a:spcAft>
                <a:spcPts val="0"/>
              </a:spcAft>
              <a:buNone/>
            </a:pPr>
            <a:r>
              <a:rPr lang="en" sz="1000"/>
              <a:t>params.greeting = 'Hello world!' </a:t>
            </a:r>
            <a:endParaRPr sz="1000">
              <a:solidFill>
                <a:srgbClr val="0000FF"/>
              </a:solidFill>
            </a:endParaRPr>
          </a:p>
          <a:p>
            <a:pPr indent="0" lvl="0" marL="0" rtl="0" algn="l">
              <a:spcBef>
                <a:spcPts val="0"/>
              </a:spcBef>
              <a:spcAft>
                <a:spcPts val="0"/>
              </a:spcAft>
              <a:buNone/>
            </a:pPr>
            <a:r>
              <a:rPr lang="en" sz="1000"/>
              <a:t>greeting_ch = Channel.of(params.greeting) </a:t>
            </a:r>
            <a:endParaRPr sz="1000">
              <a:solidFill>
                <a:srgbClr val="0000FF"/>
              </a:solidFill>
            </a:endParaRPr>
          </a:p>
          <a:p>
            <a:pPr indent="0" lvl="0" marL="0" rtl="0" algn="l">
              <a:spcBef>
                <a:spcPts val="0"/>
              </a:spcBef>
              <a:spcAft>
                <a:spcPts val="0"/>
              </a:spcAft>
              <a:buNone/>
            </a:pPr>
            <a:r>
              <a:t/>
            </a:r>
            <a:endParaRPr sz="1000"/>
          </a:p>
          <a:p>
            <a:pPr indent="0" lvl="0" marL="0" rtl="0" algn="l">
              <a:spcBef>
                <a:spcPts val="0"/>
              </a:spcBef>
              <a:spcAft>
                <a:spcPts val="0"/>
              </a:spcAft>
              <a:buNone/>
            </a:pPr>
            <a:r>
              <a:rPr lang="en" sz="1000"/>
              <a:t>process SPLITLETTERS { </a:t>
            </a:r>
            <a:endParaRPr sz="1000">
              <a:solidFill>
                <a:srgbClr val="0000FF"/>
              </a:solidFill>
            </a:endParaRPr>
          </a:p>
          <a:p>
            <a:pPr indent="0" lvl="0" marL="0" rtl="0" algn="l">
              <a:spcBef>
                <a:spcPts val="0"/>
              </a:spcBef>
              <a:spcAft>
                <a:spcPts val="0"/>
              </a:spcAft>
              <a:buNone/>
            </a:pPr>
            <a:r>
              <a:t/>
            </a:r>
            <a:endParaRPr sz="1000"/>
          </a:p>
          <a:p>
            <a:pPr indent="0" lvl="0" marL="0" rtl="0" algn="l">
              <a:spcBef>
                <a:spcPts val="0"/>
              </a:spcBef>
              <a:spcAft>
                <a:spcPts val="0"/>
              </a:spcAft>
              <a:buNone/>
            </a:pPr>
            <a:r>
              <a:rPr lang="en" sz="1000">
                <a:solidFill>
                  <a:srgbClr val="0000FF"/>
                </a:solidFill>
              </a:rPr>
              <a:t>    </a:t>
            </a:r>
            <a:r>
              <a:rPr lang="en" sz="1000"/>
              <a:t>cpus 4</a:t>
            </a:r>
            <a:endParaRPr sz="1000"/>
          </a:p>
          <a:p>
            <a:pPr indent="0" lvl="0" marL="0" rtl="0" algn="l">
              <a:spcBef>
                <a:spcPts val="0"/>
              </a:spcBef>
              <a:spcAft>
                <a:spcPts val="0"/>
              </a:spcAft>
              <a:buNone/>
            </a:pPr>
            <a:r>
              <a:rPr lang="en" sz="1000">
                <a:solidFill>
                  <a:srgbClr val="0000FF"/>
                </a:solidFill>
              </a:rPr>
              <a:t>    </a:t>
            </a:r>
            <a:r>
              <a:rPr lang="en" sz="1000">
                <a:solidFill>
                  <a:srgbClr val="0000FF"/>
                </a:solidFill>
              </a:rPr>
              <a:t>container ‘</a:t>
            </a:r>
            <a:r>
              <a:rPr lang="en" sz="1000">
                <a:solidFill>
                  <a:srgbClr val="0000FF"/>
                </a:solidFill>
              </a:rPr>
              <a:t>dockerbox:tag</a:t>
            </a:r>
            <a:r>
              <a:rPr lang="en" sz="1000">
                <a:solidFill>
                  <a:srgbClr val="0000FF"/>
                </a:solidFill>
              </a:rPr>
              <a:t>’</a:t>
            </a:r>
            <a:endParaRPr sz="1000">
              <a:solidFill>
                <a:srgbClr val="0000FF"/>
              </a:solidFill>
            </a:endParaRPr>
          </a:p>
          <a:p>
            <a:pPr indent="0" lvl="0" marL="0" rtl="0" algn="l">
              <a:spcBef>
                <a:spcPts val="0"/>
              </a:spcBef>
              <a:spcAft>
                <a:spcPts val="0"/>
              </a:spcAft>
              <a:buNone/>
            </a:pPr>
            <a:r>
              <a:rPr lang="en" sz="1000"/>
              <a:t>    </a:t>
            </a:r>
            <a:endParaRPr sz="1000"/>
          </a:p>
          <a:p>
            <a:pPr indent="0" lvl="0" marL="0" rtl="0" algn="l">
              <a:spcBef>
                <a:spcPts val="0"/>
              </a:spcBef>
              <a:spcAft>
                <a:spcPts val="0"/>
              </a:spcAft>
              <a:buNone/>
            </a:pPr>
            <a:r>
              <a:rPr lang="en" sz="1000"/>
              <a:t>    input: 	</a:t>
            </a:r>
            <a:endParaRPr sz="1000">
              <a:solidFill>
                <a:srgbClr val="0000FF"/>
              </a:solidFill>
            </a:endParaRPr>
          </a:p>
          <a:p>
            <a:pPr indent="0" lvl="0" marL="0" rtl="0" algn="l">
              <a:spcBef>
                <a:spcPts val="0"/>
              </a:spcBef>
              <a:spcAft>
                <a:spcPts val="0"/>
              </a:spcAft>
              <a:buNone/>
            </a:pPr>
            <a:r>
              <a:rPr lang="en" sz="1000"/>
              <a:t>    val x </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rPr lang="en" sz="1000"/>
              <a:t>    output:	</a:t>
            </a:r>
            <a:endParaRPr sz="1000">
              <a:solidFill>
                <a:srgbClr val="0000FF"/>
              </a:solidFill>
            </a:endParaRPr>
          </a:p>
          <a:p>
            <a:pPr indent="0" lvl="0" marL="0" rtl="0" algn="l">
              <a:spcBef>
                <a:spcPts val="0"/>
              </a:spcBef>
              <a:spcAft>
                <a:spcPts val="0"/>
              </a:spcAft>
              <a:buNone/>
            </a:pPr>
            <a:r>
              <a:rPr lang="en" sz="1000"/>
              <a:t>    path 'chunk_*' </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rPr lang="en" sz="1000"/>
              <a:t>    """</a:t>
            </a:r>
            <a:endParaRPr sz="1000"/>
          </a:p>
          <a:p>
            <a:pPr indent="0" lvl="0" marL="0" rtl="0" algn="l">
              <a:spcBef>
                <a:spcPts val="0"/>
              </a:spcBef>
              <a:spcAft>
                <a:spcPts val="0"/>
              </a:spcAft>
              <a:buNone/>
            </a:pPr>
            <a:r>
              <a:rPr lang="en" sz="1000"/>
              <a:t>    echo '$x' | split -b 6 - chunk_</a:t>
            </a:r>
            <a:endParaRPr sz="1000"/>
          </a:p>
          <a:p>
            <a:pPr indent="0" lvl="0" marL="0" rtl="0" algn="l">
              <a:spcBef>
                <a:spcPts val="0"/>
              </a:spcBef>
              <a:spcAft>
                <a:spcPts val="0"/>
              </a:spcAft>
              <a:buNone/>
            </a:pPr>
            <a:r>
              <a:rPr lang="en" sz="1000"/>
              <a:t>    """</a:t>
            </a:r>
            <a:endParaRPr sz="1000"/>
          </a:p>
          <a:p>
            <a:pPr indent="0" lvl="0" marL="0" rtl="0" algn="l">
              <a:spcBef>
                <a:spcPts val="0"/>
              </a:spcBef>
              <a:spcAft>
                <a:spcPts val="0"/>
              </a:spcAft>
              <a:buNone/>
            </a:pPr>
            <a:r>
              <a:rPr lang="en" sz="1000"/>
              <a:t>}</a:t>
            </a:r>
            <a:endParaRPr sz="1000"/>
          </a:p>
          <a:p>
            <a:pPr indent="0" lvl="0" marL="0" rtl="0" algn="l">
              <a:spcBef>
                <a:spcPts val="0"/>
              </a:spcBef>
              <a:spcAft>
                <a:spcPts val="0"/>
              </a:spcAft>
              <a:buNone/>
            </a:pPr>
            <a:r>
              <a:rPr lang="en" sz="1000"/>
              <a:t>workflow { </a:t>
            </a:r>
            <a:endParaRPr sz="1000"/>
          </a:p>
          <a:p>
            <a:pPr indent="0" lvl="0" marL="0" rtl="0" algn="l">
              <a:spcBef>
                <a:spcPts val="0"/>
              </a:spcBef>
              <a:spcAft>
                <a:spcPts val="0"/>
              </a:spcAft>
              <a:buNone/>
            </a:pPr>
            <a:r>
              <a:rPr lang="en" sz="1000"/>
              <a:t>out_ch = SPLITLETTERS(greeting_ch)</a:t>
            </a:r>
            <a:endParaRPr sz="1000"/>
          </a:p>
          <a:p>
            <a:pPr indent="0" lvl="0" marL="0" rtl="0" algn="l">
              <a:spcBef>
                <a:spcPts val="0"/>
              </a:spcBef>
              <a:spcAft>
                <a:spcPts val="0"/>
              </a:spcAft>
              <a:buNone/>
            </a:pPr>
            <a:r>
              <a:rPr lang="en" sz="1000"/>
              <a:t>}</a:t>
            </a:r>
            <a:endParaRPr sz="1000"/>
          </a:p>
        </p:txBody>
      </p:sp>
      <p:sp>
        <p:nvSpPr>
          <p:cNvPr id="491" name="Google Shape;491;p36"/>
          <p:cNvSpPr txBox="1"/>
          <p:nvPr>
            <p:ph idx="4294967295" type="title"/>
          </p:nvPr>
        </p:nvSpPr>
        <p:spPr>
          <a:xfrm>
            <a:off x="1680675" y="598575"/>
            <a:ext cx="6196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Directives - container</a:t>
            </a:r>
            <a:endParaRPr/>
          </a:p>
        </p:txBody>
      </p:sp>
      <p:pic>
        <p:nvPicPr>
          <p:cNvPr id="492" name="Google Shape;492;p36"/>
          <p:cNvPicPr preferRelativeResize="0"/>
          <p:nvPr/>
        </p:nvPicPr>
        <p:blipFill>
          <a:blip r:embed="rId3">
            <a:alphaModFix/>
          </a:blip>
          <a:stretch>
            <a:fillRect/>
          </a:stretch>
        </p:blipFill>
        <p:spPr>
          <a:xfrm>
            <a:off x="813689" y="598575"/>
            <a:ext cx="932451" cy="780674"/>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6" name="Shape 496"/>
        <p:cNvGrpSpPr/>
        <p:nvPr/>
      </p:nvGrpSpPr>
      <p:grpSpPr>
        <a:xfrm>
          <a:off x="0" y="0"/>
          <a:ext cx="0" cy="0"/>
          <a:chOff x="0" y="0"/>
          <a:chExt cx="0" cy="0"/>
        </a:xfrm>
      </p:grpSpPr>
      <p:sp>
        <p:nvSpPr>
          <p:cNvPr id="497" name="Google Shape;497;p37"/>
          <p:cNvSpPr txBox="1"/>
          <p:nvPr/>
        </p:nvSpPr>
        <p:spPr>
          <a:xfrm>
            <a:off x="5481200" y="1147950"/>
            <a:ext cx="3000000" cy="3724800"/>
          </a:xfrm>
          <a:prstGeom prst="rect">
            <a:avLst/>
          </a:prstGeom>
          <a:solidFill>
            <a:srgbClr val="D0E0E3"/>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t>#!/usr/bin/env nextflow  </a:t>
            </a:r>
            <a:endParaRPr sz="1000">
              <a:solidFill>
                <a:srgbClr val="0000FF"/>
              </a:solidFill>
            </a:endParaRPr>
          </a:p>
          <a:p>
            <a:pPr indent="0" lvl="0" marL="0" rtl="0" algn="l">
              <a:spcBef>
                <a:spcPts val="0"/>
              </a:spcBef>
              <a:spcAft>
                <a:spcPts val="0"/>
              </a:spcAft>
              <a:buNone/>
            </a:pPr>
            <a:r>
              <a:t/>
            </a:r>
            <a:endParaRPr sz="1000"/>
          </a:p>
          <a:p>
            <a:pPr indent="0" lvl="0" marL="0" rtl="0" algn="l">
              <a:spcBef>
                <a:spcPts val="0"/>
              </a:spcBef>
              <a:spcAft>
                <a:spcPts val="0"/>
              </a:spcAft>
              <a:buNone/>
            </a:pPr>
            <a:r>
              <a:rPr lang="en" sz="1000"/>
              <a:t>params.greeting = 'Hello world!' </a:t>
            </a:r>
            <a:endParaRPr sz="1000">
              <a:solidFill>
                <a:srgbClr val="0000FF"/>
              </a:solidFill>
            </a:endParaRPr>
          </a:p>
          <a:p>
            <a:pPr indent="0" lvl="0" marL="0" rtl="0" algn="l">
              <a:spcBef>
                <a:spcPts val="0"/>
              </a:spcBef>
              <a:spcAft>
                <a:spcPts val="0"/>
              </a:spcAft>
              <a:buNone/>
            </a:pPr>
            <a:r>
              <a:rPr lang="en" sz="1000"/>
              <a:t>greeting_ch = Channel.of(params.greeting) </a:t>
            </a:r>
            <a:endParaRPr sz="1000">
              <a:solidFill>
                <a:srgbClr val="0000FF"/>
              </a:solidFill>
            </a:endParaRPr>
          </a:p>
          <a:p>
            <a:pPr indent="0" lvl="0" marL="0" rtl="0" algn="l">
              <a:spcBef>
                <a:spcPts val="0"/>
              </a:spcBef>
              <a:spcAft>
                <a:spcPts val="0"/>
              </a:spcAft>
              <a:buNone/>
            </a:pPr>
            <a:r>
              <a:t/>
            </a:r>
            <a:endParaRPr sz="1000"/>
          </a:p>
          <a:p>
            <a:pPr indent="0" lvl="0" marL="0" rtl="0" algn="l">
              <a:spcBef>
                <a:spcPts val="0"/>
              </a:spcBef>
              <a:spcAft>
                <a:spcPts val="0"/>
              </a:spcAft>
              <a:buNone/>
            </a:pPr>
            <a:r>
              <a:rPr lang="en" sz="1000"/>
              <a:t>process SPLITLETTERS { </a:t>
            </a:r>
            <a:endParaRPr sz="1000">
              <a:solidFill>
                <a:srgbClr val="0000FF"/>
              </a:solidFill>
            </a:endParaRPr>
          </a:p>
          <a:p>
            <a:pPr indent="0" lvl="0" marL="0" rtl="0" algn="l">
              <a:spcBef>
                <a:spcPts val="0"/>
              </a:spcBef>
              <a:spcAft>
                <a:spcPts val="0"/>
              </a:spcAft>
              <a:buNone/>
            </a:pPr>
            <a:r>
              <a:t/>
            </a:r>
            <a:endParaRPr sz="1000"/>
          </a:p>
          <a:p>
            <a:pPr indent="0" lvl="0" marL="0" rtl="0" algn="l">
              <a:spcBef>
                <a:spcPts val="0"/>
              </a:spcBef>
              <a:spcAft>
                <a:spcPts val="0"/>
              </a:spcAft>
              <a:buNone/>
            </a:pPr>
            <a:r>
              <a:rPr lang="en" sz="1000">
                <a:solidFill>
                  <a:srgbClr val="0000FF"/>
                </a:solidFill>
              </a:rPr>
              <a:t>    </a:t>
            </a:r>
            <a:r>
              <a:rPr lang="en" sz="1000"/>
              <a:t>cpus 4</a:t>
            </a:r>
            <a:endParaRPr sz="1000"/>
          </a:p>
          <a:p>
            <a:pPr indent="0" lvl="0" marL="0" rtl="0" algn="l">
              <a:spcBef>
                <a:spcPts val="0"/>
              </a:spcBef>
              <a:spcAft>
                <a:spcPts val="0"/>
              </a:spcAft>
              <a:buNone/>
            </a:pPr>
            <a:r>
              <a:rPr lang="en" sz="1000">
                <a:solidFill>
                  <a:srgbClr val="0000FF"/>
                </a:solidFill>
              </a:rPr>
              <a:t>    stageInMode copy</a:t>
            </a:r>
            <a:endParaRPr sz="1000">
              <a:solidFill>
                <a:srgbClr val="0000FF"/>
              </a:solidFill>
            </a:endParaRPr>
          </a:p>
          <a:p>
            <a:pPr indent="0" lvl="0" marL="0" rtl="0" algn="l">
              <a:spcBef>
                <a:spcPts val="0"/>
              </a:spcBef>
              <a:spcAft>
                <a:spcPts val="0"/>
              </a:spcAft>
              <a:buNone/>
            </a:pPr>
            <a:r>
              <a:rPr lang="en" sz="1000"/>
              <a:t>    </a:t>
            </a:r>
            <a:endParaRPr sz="1000"/>
          </a:p>
          <a:p>
            <a:pPr indent="0" lvl="0" marL="0" rtl="0" algn="l">
              <a:spcBef>
                <a:spcPts val="0"/>
              </a:spcBef>
              <a:spcAft>
                <a:spcPts val="0"/>
              </a:spcAft>
              <a:buNone/>
            </a:pPr>
            <a:r>
              <a:rPr lang="en" sz="1000"/>
              <a:t>    input: 	</a:t>
            </a:r>
            <a:endParaRPr sz="1000">
              <a:solidFill>
                <a:srgbClr val="0000FF"/>
              </a:solidFill>
            </a:endParaRPr>
          </a:p>
          <a:p>
            <a:pPr indent="0" lvl="0" marL="0" rtl="0" algn="l">
              <a:spcBef>
                <a:spcPts val="0"/>
              </a:spcBef>
              <a:spcAft>
                <a:spcPts val="0"/>
              </a:spcAft>
              <a:buNone/>
            </a:pPr>
            <a:r>
              <a:rPr lang="en" sz="1000"/>
              <a:t>    val x </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rPr lang="en" sz="1000"/>
              <a:t>    output:	</a:t>
            </a:r>
            <a:endParaRPr sz="1000">
              <a:solidFill>
                <a:srgbClr val="0000FF"/>
              </a:solidFill>
            </a:endParaRPr>
          </a:p>
          <a:p>
            <a:pPr indent="0" lvl="0" marL="0" rtl="0" algn="l">
              <a:spcBef>
                <a:spcPts val="0"/>
              </a:spcBef>
              <a:spcAft>
                <a:spcPts val="0"/>
              </a:spcAft>
              <a:buNone/>
            </a:pPr>
            <a:r>
              <a:rPr lang="en" sz="1000"/>
              <a:t>    path 'chunk_*' </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rPr lang="en" sz="1000"/>
              <a:t>    """</a:t>
            </a:r>
            <a:endParaRPr sz="1000"/>
          </a:p>
          <a:p>
            <a:pPr indent="0" lvl="0" marL="0" rtl="0" algn="l">
              <a:spcBef>
                <a:spcPts val="0"/>
              </a:spcBef>
              <a:spcAft>
                <a:spcPts val="0"/>
              </a:spcAft>
              <a:buNone/>
            </a:pPr>
            <a:r>
              <a:rPr lang="en" sz="1000"/>
              <a:t>    echo '$x' | split -b 6 - chunk_</a:t>
            </a:r>
            <a:endParaRPr sz="1000"/>
          </a:p>
          <a:p>
            <a:pPr indent="0" lvl="0" marL="0" rtl="0" algn="l">
              <a:spcBef>
                <a:spcPts val="0"/>
              </a:spcBef>
              <a:spcAft>
                <a:spcPts val="0"/>
              </a:spcAft>
              <a:buNone/>
            </a:pPr>
            <a:r>
              <a:rPr lang="en" sz="1000"/>
              <a:t>    """</a:t>
            </a:r>
            <a:endParaRPr sz="1000"/>
          </a:p>
          <a:p>
            <a:pPr indent="0" lvl="0" marL="0" rtl="0" algn="l">
              <a:spcBef>
                <a:spcPts val="0"/>
              </a:spcBef>
              <a:spcAft>
                <a:spcPts val="0"/>
              </a:spcAft>
              <a:buNone/>
            </a:pPr>
            <a:r>
              <a:rPr lang="en" sz="1000"/>
              <a:t>}</a:t>
            </a:r>
            <a:endParaRPr sz="1000"/>
          </a:p>
          <a:p>
            <a:pPr indent="0" lvl="0" marL="0" rtl="0" algn="l">
              <a:spcBef>
                <a:spcPts val="0"/>
              </a:spcBef>
              <a:spcAft>
                <a:spcPts val="0"/>
              </a:spcAft>
              <a:buNone/>
            </a:pPr>
            <a:r>
              <a:rPr lang="en" sz="1000"/>
              <a:t>workflow { </a:t>
            </a:r>
            <a:endParaRPr sz="1000"/>
          </a:p>
          <a:p>
            <a:pPr indent="0" lvl="0" marL="0" rtl="0" algn="l">
              <a:spcBef>
                <a:spcPts val="0"/>
              </a:spcBef>
              <a:spcAft>
                <a:spcPts val="0"/>
              </a:spcAft>
              <a:buNone/>
            </a:pPr>
            <a:r>
              <a:rPr lang="en" sz="1000"/>
              <a:t>out_ch = SPLITLETTERS(greeting_ch)</a:t>
            </a:r>
            <a:endParaRPr sz="1000"/>
          </a:p>
          <a:p>
            <a:pPr indent="0" lvl="0" marL="0" rtl="0" algn="l">
              <a:spcBef>
                <a:spcPts val="0"/>
              </a:spcBef>
              <a:spcAft>
                <a:spcPts val="0"/>
              </a:spcAft>
              <a:buNone/>
            </a:pPr>
            <a:r>
              <a:rPr lang="en" sz="1000"/>
              <a:t>}</a:t>
            </a:r>
            <a:endParaRPr sz="1000"/>
          </a:p>
        </p:txBody>
      </p:sp>
      <p:sp>
        <p:nvSpPr>
          <p:cNvPr id="498" name="Google Shape;498;p37"/>
          <p:cNvSpPr txBox="1"/>
          <p:nvPr>
            <p:ph idx="4294967295" type="body"/>
          </p:nvPr>
        </p:nvSpPr>
        <p:spPr>
          <a:xfrm>
            <a:off x="202625" y="1536550"/>
            <a:ext cx="3734400" cy="3474600"/>
          </a:xfrm>
          <a:prstGeom prst="rect">
            <a:avLst/>
          </a:prstGeom>
        </p:spPr>
        <p:txBody>
          <a:bodyPr anchorCtr="0" anchor="t" bIns="91425" lIns="91425" spcFirstLastPara="1" rIns="91425" wrap="square" tIns="91425">
            <a:normAutofit lnSpcReduction="20000"/>
          </a:bodyPr>
          <a:lstStyle/>
          <a:p>
            <a:pPr indent="-311150" lvl="0" marL="457200" rtl="0" algn="l">
              <a:lnSpc>
                <a:spcPct val="200000"/>
              </a:lnSpc>
              <a:spcBef>
                <a:spcPts val="0"/>
              </a:spcBef>
              <a:spcAft>
                <a:spcPts val="0"/>
              </a:spcAft>
              <a:buSzPts val="1300"/>
              <a:buChar char="●"/>
            </a:pPr>
            <a:r>
              <a:rPr lang="en"/>
              <a:t>The stageInMode defines how the data is stored in the work directory</a:t>
            </a:r>
            <a:endParaRPr/>
          </a:p>
          <a:p>
            <a:pPr indent="-311150" lvl="0" marL="457200" rtl="0" algn="l">
              <a:lnSpc>
                <a:spcPct val="200000"/>
              </a:lnSpc>
              <a:spcBef>
                <a:spcPts val="0"/>
              </a:spcBef>
              <a:spcAft>
                <a:spcPts val="0"/>
              </a:spcAft>
              <a:buSzPts val="1300"/>
              <a:buChar char="●"/>
            </a:pPr>
            <a:r>
              <a:rPr lang="en"/>
              <a:t>Nextflow by default uses symbolic link to stage files</a:t>
            </a:r>
            <a:endParaRPr/>
          </a:p>
          <a:p>
            <a:pPr indent="-311150" lvl="0" marL="457200" rtl="0" algn="l">
              <a:lnSpc>
                <a:spcPct val="200000"/>
              </a:lnSpc>
              <a:spcBef>
                <a:spcPts val="0"/>
              </a:spcBef>
              <a:spcAft>
                <a:spcPts val="0"/>
              </a:spcAft>
              <a:buSzPts val="1300"/>
              <a:buChar char="●"/>
            </a:pPr>
            <a:r>
              <a:rPr lang="en"/>
              <a:t>Set this to “</a:t>
            </a:r>
            <a:r>
              <a:rPr lang="en">
                <a:solidFill>
                  <a:srgbClr val="0000FF"/>
                </a:solidFill>
              </a:rPr>
              <a:t>copy</a:t>
            </a:r>
            <a:r>
              <a:rPr lang="en"/>
              <a:t>” if you have the same file names in input and output</a:t>
            </a:r>
            <a:endParaRPr/>
          </a:p>
          <a:p>
            <a:pPr indent="-311150" lvl="0" marL="457200" rtl="0" algn="l">
              <a:lnSpc>
                <a:spcPct val="200000"/>
              </a:lnSpc>
              <a:spcBef>
                <a:spcPts val="0"/>
              </a:spcBef>
              <a:spcAft>
                <a:spcPts val="0"/>
              </a:spcAft>
              <a:buSzPts val="1300"/>
              <a:buChar char="●"/>
            </a:pPr>
            <a:r>
              <a:rPr lang="en"/>
              <a:t>Will increase overhead of the pipeline significantly</a:t>
            </a:r>
            <a:endParaRPr/>
          </a:p>
          <a:p>
            <a:pPr indent="0" lvl="0" marL="1371600" rtl="0" algn="l">
              <a:lnSpc>
                <a:spcPct val="200000"/>
              </a:lnSpc>
              <a:spcBef>
                <a:spcPts val="1200"/>
              </a:spcBef>
              <a:spcAft>
                <a:spcPts val="1200"/>
              </a:spcAft>
              <a:buNone/>
            </a:pPr>
            <a:r>
              <a:t/>
            </a:r>
            <a:endParaRPr/>
          </a:p>
        </p:txBody>
      </p:sp>
      <p:sp>
        <p:nvSpPr>
          <p:cNvPr id="499" name="Google Shape;499;p37"/>
          <p:cNvSpPr txBox="1"/>
          <p:nvPr>
            <p:ph idx="4294967295" type="title"/>
          </p:nvPr>
        </p:nvSpPr>
        <p:spPr>
          <a:xfrm>
            <a:off x="1680675" y="598575"/>
            <a:ext cx="6196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Directives - stageInMode</a:t>
            </a:r>
            <a:endParaRPr/>
          </a:p>
        </p:txBody>
      </p:sp>
      <p:pic>
        <p:nvPicPr>
          <p:cNvPr id="500" name="Google Shape;500;p37"/>
          <p:cNvPicPr preferRelativeResize="0"/>
          <p:nvPr/>
        </p:nvPicPr>
        <p:blipFill>
          <a:blip r:embed="rId3">
            <a:alphaModFix/>
          </a:blip>
          <a:stretch>
            <a:fillRect/>
          </a:stretch>
        </p:blipFill>
        <p:spPr>
          <a:xfrm>
            <a:off x="813689" y="598575"/>
            <a:ext cx="932451" cy="780674"/>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 name="Shape 504"/>
        <p:cNvGrpSpPr/>
        <p:nvPr/>
      </p:nvGrpSpPr>
      <p:grpSpPr>
        <a:xfrm>
          <a:off x="0" y="0"/>
          <a:ext cx="0" cy="0"/>
          <a:chOff x="0" y="0"/>
          <a:chExt cx="0" cy="0"/>
        </a:xfrm>
      </p:grpSpPr>
      <p:sp>
        <p:nvSpPr>
          <p:cNvPr id="505" name="Google Shape;505;p38"/>
          <p:cNvSpPr txBox="1"/>
          <p:nvPr/>
        </p:nvSpPr>
        <p:spPr>
          <a:xfrm>
            <a:off x="5481200" y="1147950"/>
            <a:ext cx="3000000" cy="3570900"/>
          </a:xfrm>
          <a:prstGeom prst="rect">
            <a:avLst/>
          </a:prstGeom>
          <a:solidFill>
            <a:srgbClr val="D0E0E3"/>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t>#!/usr/bin/env nextflow  </a:t>
            </a:r>
            <a:endParaRPr sz="1000">
              <a:solidFill>
                <a:srgbClr val="0000FF"/>
              </a:solidFill>
            </a:endParaRPr>
          </a:p>
          <a:p>
            <a:pPr indent="0" lvl="0" marL="0" rtl="0" algn="l">
              <a:spcBef>
                <a:spcPts val="0"/>
              </a:spcBef>
              <a:spcAft>
                <a:spcPts val="0"/>
              </a:spcAft>
              <a:buNone/>
            </a:pPr>
            <a:r>
              <a:t/>
            </a:r>
            <a:endParaRPr sz="1000"/>
          </a:p>
          <a:p>
            <a:pPr indent="0" lvl="0" marL="0" rtl="0" algn="l">
              <a:spcBef>
                <a:spcPts val="0"/>
              </a:spcBef>
              <a:spcAft>
                <a:spcPts val="0"/>
              </a:spcAft>
              <a:buNone/>
            </a:pPr>
            <a:r>
              <a:rPr lang="en" sz="1000"/>
              <a:t>params.greeting = 'Hello world!' </a:t>
            </a:r>
            <a:endParaRPr sz="1000">
              <a:solidFill>
                <a:srgbClr val="0000FF"/>
              </a:solidFill>
            </a:endParaRPr>
          </a:p>
          <a:p>
            <a:pPr indent="0" lvl="0" marL="0" rtl="0" algn="l">
              <a:spcBef>
                <a:spcPts val="0"/>
              </a:spcBef>
              <a:spcAft>
                <a:spcPts val="0"/>
              </a:spcAft>
              <a:buNone/>
            </a:pPr>
            <a:r>
              <a:rPr lang="en" sz="1000"/>
              <a:t>greeting_ch = Channel.of(params.greeting) </a:t>
            </a:r>
            <a:endParaRPr sz="1000">
              <a:solidFill>
                <a:srgbClr val="0000FF"/>
              </a:solidFill>
            </a:endParaRPr>
          </a:p>
          <a:p>
            <a:pPr indent="0" lvl="0" marL="0" rtl="0" algn="l">
              <a:spcBef>
                <a:spcPts val="0"/>
              </a:spcBef>
              <a:spcAft>
                <a:spcPts val="0"/>
              </a:spcAft>
              <a:buNone/>
            </a:pPr>
            <a:r>
              <a:t/>
            </a:r>
            <a:endParaRPr sz="1000"/>
          </a:p>
          <a:p>
            <a:pPr indent="0" lvl="0" marL="0" rtl="0" algn="l">
              <a:spcBef>
                <a:spcPts val="0"/>
              </a:spcBef>
              <a:spcAft>
                <a:spcPts val="0"/>
              </a:spcAft>
              <a:buNone/>
            </a:pPr>
            <a:r>
              <a:rPr lang="en" sz="1000"/>
              <a:t>process SPLITLETTERS { </a:t>
            </a:r>
            <a:endParaRPr sz="1000">
              <a:solidFill>
                <a:srgbClr val="0000FF"/>
              </a:solidFill>
            </a:endParaRPr>
          </a:p>
          <a:p>
            <a:pPr indent="0" lvl="0" marL="0" rtl="0" algn="l">
              <a:spcBef>
                <a:spcPts val="0"/>
              </a:spcBef>
              <a:spcAft>
                <a:spcPts val="0"/>
              </a:spcAft>
              <a:buNone/>
            </a:pPr>
            <a:r>
              <a:t/>
            </a:r>
            <a:endParaRPr sz="1000"/>
          </a:p>
          <a:p>
            <a:pPr indent="0" lvl="0" marL="0" rtl="0" algn="l">
              <a:spcBef>
                <a:spcPts val="0"/>
              </a:spcBef>
              <a:spcAft>
                <a:spcPts val="0"/>
              </a:spcAft>
              <a:buNone/>
            </a:pPr>
            <a:r>
              <a:rPr lang="en" sz="1000">
                <a:solidFill>
                  <a:srgbClr val="0000FF"/>
                </a:solidFill>
              </a:rPr>
              <a:t>    </a:t>
            </a:r>
            <a:r>
              <a:rPr lang="en" sz="1000">
                <a:solidFill>
                  <a:srgbClr val="0000FF"/>
                </a:solidFill>
              </a:rPr>
              <a:t>tag “$x”</a:t>
            </a:r>
            <a:endParaRPr sz="1000">
              <a:solidFill>
                <a:srgbClr val="0000FF"/>
              </a:solidFill>
            </a:endParaRPr>
          </a:p>
          <a:p>
            <a:pPr indent="0" lvl="0" marL="0" rtl="0" algn="l">
              <a:spcBef>
                <a:spcPts val="0"/>
              </a:spcBef>
              <a:spcAft>
                <a:spcPts val="0"/>
              </a:spcAft>
              <a:buNone/>
            </a:pPr>
            <a:r>
              <a:rPr lang="en" sz="1000"/>
              <a:t>    </a:t>
            </a:r>
            <a:endParaRPr sz="1000"/>
          </a:p>
          <a:p>
            <a:pPr indent="0" lvl="0" marL="0" rtl="0" algn="l">
              <a:spcBef>
                <a:spcPts val="0"/>
              </a:spcBef>
              <a:spcAft>
                <a:spcPts val="0"/>
              </a:spcAft>
              <a:buNone/>
            </a:pPr>
            <a:r>
              <a:rPr lang="en" sz="1000"/>
              <a:t>    input: 	</a:t>
            </a:r>
            <a:endParaRPr sz="1000">
              <a:solidFill>
                <a:srgbClr val="0000FF"/>
              </a:solidFill>
            </a:endParaRPr>
          </a:p>
          <a:p>
            <a:pPr indent="0" lvl="0" marL="0" rtl="0" algn="l">
              <a:spcBef>
                <a:spcPts val="0"/>
              </a:spcBef>
              <a:spcAft>
                <a:spcPts val="0"/>
              </a:spcAft>
              <a:buNone/>
            </a:pPr>
            <a:r>
              <a:rPr lang="en" sz="1000"/>
              <a:t>    val x </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rPr lang="en" sz="1000"/>
              <a:t>    output:	</a:t>
            </a:r>
            <a:endParaRPr sz="1000">
              <a:solidFill>
                <a:srgbClr val="0000FF"/>
              </a:solidFill>
            </a:endParaRPr>
          </a:p>
          <a:p>
            <a:pPr indent="0" lvl="0" marL="0" rtl="0" algn="l">
              <a:spcBef>
                <a:spcPts val="0"/>
              </a:spcBef>
              <a:spcAft>
                <a:spcPts val="0"/>
              </a:spcAft>
              <a:buNone/>
            </a:pPr>
            <a:r>
              <a:rPr lang="en" sz="1000"/>
              <a:t>    path 'chunk_*' </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rPr lang="en" sz="1000"/>
              <a:t>    """</a:t>
            </a:r>
            <a:endParaRPr sz="1000"/>
          </a:p>
          <a:p>
            <a:pPr indent="0" lvl="0" marL="0" rtl="0" algn="l">
              <a:spcBef>
                <a:spcPts val="0"/>
              </a:spcBef>
              <a:spcAft>
                <a:spcPts val="0"/>
              </a:spcAft>
              <a:buNone/>
            </a:pPr>
            <a:r>
              <a:rPr lang="en" sz="1000"/>
              <a:t>    echo '$x' | split -b 6 - chunk_</a:t>
            </a:r>
            <a:endParaRPr sz="1000"/>
          </a:p>
          <a:p>
            <a:pPr indent="0" lvl="0" marL="0" rtl="0" algn="l">
              <a:spcBef>
                <a:spcPts val="0"/>
              </a:spcBef>
              <a:spcAft>
                <a:spcPts val="0"/>
              </a:spcAft>
              <a:buNone/>
            </a:pPr>
            <a:r>
              <a:rPr lang="en" sz="1000"/>
              <a:t>    """</a:t>
            </a:r>
            <a:endParaRPr sz="1000"/>
          </a:p>
          <a:p>
            <a:pPr indent="0" lvl="0" marL="0" rtl="0" algn="l">
              <a:spcBef>
                <a:spcPts val="0"/>
              </a:spcBef>
              <a:spcAft>
                <a:spcPts val="0"/>
              </a:spcAft>
              <a:buNone/>
            </a:pPr>
            <a:r>
              <a:rPr lang="en" sz="1000"/>
              <a:t>}</a:t>
            </a:r>
            <a:endParaRPr sz="1000"/>
          </a:p>
          <a:p>
            <a:pPr indent="0" lvl="0" marL="0" rtl="0" algn="l">
              <a:spcBef>
                <a:spcPts val="0"/>
              </a:spcBef>
              <a:spcAft>
                <a:spcPts val="0"/>
              </a:spcAft>
              <a:buNone/>
            </a:pPr>
            <a:r>
              <a:rPr lang="en" sz="1000"/>
              <a:t>workflow { </a:t>
            </a:r>
            <a:endParaRPr sz="1000"/>
          </a:p>
          <a:p>
            <a:pPr indent="0" lvl="0" marL="0" rtl="0" algn="l">
              <a:spcBef>
                <a:spcPts val="0"/>
              </a:spcBef>
              <a:spcAft>
                <a:spcPts val="0"/>
              </a:spcAft>
              <a:buNone/>
            </a:pPr>
            <a:r>
              <a:rPr lang="en" sz="1000"/>
              <a:t>out_ch = SPLITLETTERS(greeting_ch)</a:t>
            </a:r>
            <a:endParaRPr sz="1000"/>
          </a:p>
          <a:p>
            <a:pPr indent="0" lvl="0" marL="0" rtl="0" algn="l">
              <a:spcBef>
                <a:spcPts val="0"/>
              </a:spcBef>
              <a:spcAft>
                <a:spcPts val="0"/>
              </a:spcAft>
              <a:buNone/>
            </a:pPr>
            <a:r>
              <a:rPr lang="en" sz="1000"/>
              <a:t>}</a:t>
            </a:r>
            <a:endParaRPr sz="1000"/>
          </a:p>
        </p:txBody>
      </p:sp>
      <p:sp>
        <p:nvSpPr>
          <p:cNvPr id="506" name="Google Shape;506;p38"/>
          <p:cNvSpPr txBox="1"/>
          <p:nvPr>
            <p:ph idx="4294967295" type="body"/>
          </p:nvPr>
        </p:nvSpPr>
        <p:spPr>
          <a:xfrm>
            <a:off x="202625" y="1536550"/>
            <a:ext cx="3734400" cy="3474600"/>
          </a:xfrm>
          <a:prstGeom prst="rect">
            <a:avLst/>
          </a:prstGeom>
        </p:spPr>
        <p:txBody>
          <a:bodyPr anchorCtr="0" anchor="t" bIns="91425" lIns="91425" spcFirstLastPara="1" rIns="91425" wrap="square" tIns="91425">
            <a:normAutofit/>
          </a:bodyPr>
          <a:lstStyle/>
          <a:p>
            <a:pPr indent="-311150" lvl="0" marL="457200" rtl="0" algn="l">
              <a:lnSpc>
                <a:spcPct val="200000"/>
              </a:lnSpc>
              <a:spcBef>
                <a:spcPts val="0"/>
              </a:spcBef>
              <a:spcAft>
                <a:spcPts val="0"/>
              </a:spcAft>
              <a:buSzPts val="1300"/>
              <a:buChar char="●"/>
            </a:pPr>
            <a:r>
              <a:rPr lang="en"/>
              <a:t>The tag directive allows to give custom name for the process.</a:t>
            </a:r>
            <a:endParaRPr/>
          </a:p>
          <a:p>
            <a:pPr indent="-311150" lvl="0" marL="457200" rtl="0" algn="l">
              <a:lnSpc>
                <a:spcPct val="200000"/>
              </a:lnSpc>
              <a:spcBef>
                <a:spcPts val="0"/>
              </a:spcBef>
              <a:spcAft>
                <a:spcPts val="0"/>
              </a:spcAft>
              <a:buSzPts val="1300"/>
              <a:buChar char="●"/>
            </a:pPr>
            <a:r>
              <a:rPr lang="en"/>
              <a:t> Makes it easier to identify them in the log file or in the trace execution report</a:t>
            </a:r>
            <a:endParaRPr/>
          </a:p>
          <a:p>
            <a:pPr indent="0" lvl="0" marL="1371600" rtl="0" algn="l">
              <a:lnSpc>
                <a:spcPct val="200000"/>
              </a:lnSpc>
              <a:spcBef>
                <a:spcPts val="1200"/>
              </a:spcBef>
              <a:spcAft>
                <a:spcPts val="1200"/>
              </a:spcAft>
              <a:buNone/>
            </a:pPr>
            <a:r>
              <a:t/>
            </a:r>
            <a:endParaRPr/>
          </a:p>
        </p:txBody>
      </p:sp>
      <p:sp>
        <p:nvSpPr>
          <p:cNvPr id="507" name="Google Shape;507;p38"/>
          <p:cNvSpPr txBox="1"/>
          <p:nvPr>
            <p:ph idx="4294967295" type="title"/>
          </p:nvPr>
        </p:nvSpPr>
        <p:spPr>
          <a:xfrm>
            <a:off x="1680675" y="598575"/>
            <a:ext cx="6196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Directives - tag</a:t>
            </a:r>
            <a:endParaRPr/>
          </a:p>
        </p:txBody>
      </p:sp>
      <p:pic>
        <p:nvPicPr>
          <p:cNvPr id="508" name="Google Shape;508;p38"/>
          <p:cNvPicPr preferRelativeResize="0"/>
          <p:nvPr/>
        </p:nvPicPr>
        <p:blipFill>
          <a:blip r:embed="rId3">
            <a:alphaModFix/>
          </a:blip>
          <a:stretch>
            <a:fillRect/>
          </a:stretch>
        </p:blipFill>
        <p:spPr>
          <a:xfrm>
            <a:off x="813689" y="598575"/>
            <a:ext cx="932451" cy="780674"/>
          </a:xfrm>
          <a:prstGeom prst="rect">
            <a:avLst/>
          </a:prstGeom>
          <a:noFill/>
          <a:ln>
            <a:noFill/>
          </a:ln>
        </p:spPr>
      </p:pic>
      <p:pic>
        <p:nvPicPr>
          <p:cNvPr id="509" name="Google Shape;509;p38"/>
          <p:cNvPicPr preferRelativeResize="0"/>
          <p:nvPr/>
        </p:nvPicPr>
        <p:blipFill>
          <a:blip r:embed="rId4">
            <a:alphaModFix/>
          </a:blip>
          <a:stretch>
            <a:fillRect/>
          </a:stretch>
        </p:blipFill>
        <p:spPr>
          <a:xfrm>
            <a:off x="535900" y="4444370"/>
            <a:ext cx="3304450" cy="419875"/>
          </a:xfrm>
          <a:prstGeom prst="rect">
            <a:avLst/>
          </a:prstGeom>
          <a:noFill/>
          <a:ln>
            <a:noFill/>
          </a:ln>
        </p:spPr>
      </p:pic>
      <p:sp>
        <p:nvSpPr>
          <p:cNvPr id="510" name="Google Shape;510;p38"/>
          <p:cNvSpPr/>
          <p:nvPr/>
        </p:nvSpPr>
        <p:spPr>
          <a:xfrm>
            <a:off x="2254975" y="4708125"/>
            <a:ext cx="756600" cy="198300"/>
          </a:xfrm>
          <a:prstGeom prst="rect">
            <a:avLst/>
          </a:prstGeom>
          <a:noFill/>
          <a:ln cap="flat" cmpd="sng" w="2857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4" name="Shape 514"/>
        <p:cNvGrpSpPr/>
        <p:nvPr/>
      </p:nvGrpSpPr>
      <p:grpSpPr>
        <a:xfrm>
          <a:off x="0" y="0"/>
          <a:ext cx="0" cy="0"/>
          <a:chOff x="0" y="0"/>
          <a:chExt cx="0" cy="0"/>
        </a:xfrm>
      </p:grpSpPr>
      <p:sp>
        <p:nvSpPr>
          <p:cNvPr id="515" name="Google Shape;515;p39"/>
          <p:cNvSpPr txBox="1"/>
          <p:nvPr/>
        </p:nvSpPr>
        <p:spPr>
          <a:xfrm>
            <a:off x="5481200" y="1147950"/>
            <a:ext cx="3000000" cy="3724800"/>
          </a:xfrm>
          <a:prstGeom prst="rect">
            <a:avLst/>
          </a:prstGeom>
          <a:solidFill>
            <a:srgbClr val="D0E0E3"/>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t>#!/usr/bin/env nextflow  </a:t>
            </a:r>
            <a:endParaRPr sz="1000">
              <a:solidFill>
                <a:srgbClr val="0000FF"/>
              </a:solidFill>
            </a:endParaRPr>
          </a:p>
          <a:p>
            <a:pPr indent="0" lvl="0" marL="0" rtl="0" algn="l">
              <a:spcBef>
                <a:spcPts val="0"/>
              </a:spcBef>
              <a:spcAft>
                <a:spcPts val="0"/>
              </a:spcAft>
              <a:buNone/>
            </a:pPr>
            <a:r>
              <a:t/>
            </a:r>
            <a:endParaRPr sz="1000"/>
          </a:p>
          <a:p>
            <a:pPr indent="0" lvl="0" marL="0" rtl="0" algn="l">
              <a:spcBef>
                <a:spcPts val="0"/>
              </a:spcBef>
              <a:spcAft>
                <a:spcPts val="0"/>
              </a:spcAft>
              <a:buNone/>
            </a:pPr>
            <a:r>
              <a:rPr lang="en" sz="1000"/>
              <a:t>params.greeting = 'Hello world!' </a:t>
            </a:r>
            <a:endParaRPr sz="1000">
              <a:solidFill>
                <a:srgbClr val="0000FF"/>
              </a:solidFill>
            </a:endParaRPr>
          </a:p>
          <a:p>
            <a:pPr indent="0" lvl="0" marL="0" rtl="0" algn="l">
              <a:spcBef>
                <a:spcPts val="0"/>
              </a:spcBef>
              <a:spcAft>
                <a:spcPts val="0"/>
              </a:spcAft>
              <a:buNone/>
            </a:pPr>
            <a:r>
              <a:rPr lang="en" sz="1000"/>
              <a:t>greeting_ch = Channel.of(params.greeting) </a:t>
            </a:r>
            <a:endParaRPr sz="1000">
              <a:solidFill>
                <a:srgbClr val="0000FF"/>
              </a:solidFill>
            </a:endParaRPr>
          </a:p>
          <a:p>
            <a:pPr indent="0" lvl="0" marL="0" rtl="0" algn="l">
              <a:spcBef>
                <a:spcPts val="0"/>
              </a:spcBef>
              <a:spcAft>
                <a:spcPts val="0"/>
              </a:spcAft>
              <a:buNone/>
            </a:pPr>
            <a:r>
              <a:t/>
            </a:r>
            <a:endParaRPr sz="1000"/>
          </a:p>
          <a:p>
            <a:pPr indent="0" lvl="0" marL="0" rtl="0" algn="l">
              <a:spcBef>
                <a:spcPts val="0"/>
              </a:spcBef>
              <a:spcAft>
                <a:spcPts val="0"/>
              </a:spcAft>
              <a:buNone/>
            </a:pPr>
            <a:r>
              <a:rPr lang="en" sz="1000"/>
              <a:t>process SPLITLETTERS { </a:t>
            </a:r>
            <a:endParaRPr sz="1000">
              <a:solidFill>
                <a:srgbClr val="0000FF"/>
              </a:solidFill>
            </a:endParaRPr>
          </a:p>
          <a:p>
            <a:pPr indent="0" lvl="0" marL="0" rtl="0" algn="l">
              <a:spcBef>
                <a:spcPts val="0"/>
              </a:spcBef>
              <a:spcAft>
                <a:spcPts val="0"/>
              </a:spcAft>
              <a:buNone/>
            </a:pPr>
            <a:r>
              <a:t/>
            </a:r>
            <a:endParaRPr sz="1000"/>
          </a:p>
          <a:p>
            <a:pPr indent="0" lvl="0" marL="0" rtl="0" algn="l">
              <a:spcBef>
                <a:spcPts val="0"/>
              </a:spcBef>
              <a:spcAft>
                <a:spcPts val="0"/>
              </a:spcAft>
              <a:buNone/>
            </a:pPr>
            <a:r>
              <a:rPr lang="en" sz="1000">
                <a:solidFill>
                  <a:srgbClr val="0000FF"/>
                </a:solidFill>
              </a:rPr>
              <a:t>    </a:t>
            </a:r>
            <a:r>
              <a:rPr lang="en" sz="1000"/>
              <a:t>cpus 4</a:t>
            </a:r>
            <a:endParaRPr sz="1000"/>
          </a:p>
          <a:p>
            <a:pPr indent="0" lvl="0" marL="0" rtl="0" algn="l">
              <a:spcBef>
                <a:spcPts val="0"/>
              </a:spcBef>
              <a:spcAft>
                <a:spcPts val="0"/>
              </a:spcAft>
              <a:buNone/>
            </a:pPr>
            <a:r>
              <a:rPr lang="en" sz="1000">
                <a:solidFill>
                  <a:srgbClr val="0000FF"/>
                </a:solidFill>
              </a:rPr>
              <a:t>    </a:t>
            </a:r>
            <a:r>
              <a:rPr lang="en" sz="1000">
                <a:solidFill>
                  <a:srgbClr val="0000FF"/>
                </a:solidFill>
              </a:rPr>
              <a:t>l</a:t>
            </a:r>
            <a:r>
              <a:rPr lang="en" sz="1000">
                <a:solidFill>
                  <a:srgbClr val="0000FF"/>
                </a:solidFill>
              </a:rPr>
              <a:t>abel “basic_process”</a:t>
            </a:r>
            <a:endParaRPr sz="1000">
              <a:solidFill>
                <a:srgbClr val="0000FF"/>
              </a:solidFill>
            </a:endParaRPr>
          </a:p>
          <a:p>
            <a:pPr indent="0" lvl="0" marL="0" rtl="0" algn="l">
              <a:spcBef>
                <a:spcPts val="0"/>
              </a:spcBef>
              <a:spcAft>
                <a:spcPts val="0"/>
              </a:spcAft>
              <a:buNone/>
            </a:pPr>
            <a:r>
              <a:rPr lang="en" sz="1000"/>
              <a:t>    </a:t>
            </a:r>
            <a:endParaRPr sz="1000"/>
          </a:p>
          <a:p>
            <a:pPr indent="0" lvl="0" marL="0" rtl="0" algn="l">
              <a:spcBef>
                <a:spcPts val="0"/>
              </a:spcBef>
              <a:spcAft>
                <a:spcPts val="0"/>
              </a:spcAft>
              <a:buNone/>
            </a:pPr>
            <a:r>
              <a:rPr lang="en" sz="1000"/>
              <a:t>    input: 	</a:t>
            </a:r>
            <a:endParaRPr sz="1000">
              <a:solidFill>
                <a:srgbClr val="0000FF"/>
              </a:solidFill>
            </a:endParaRPr>
          </a:p>
          <a:p>
            <a:pPr indent="0" lvl="0" marL="0" rtl="0" algn="l">
              <a:spcBef>
                <a:spcPts val="0"/>
              </a:spcBef>
              <a:spcAft>
                <a:spcPts val="0"/>
              </a:spcAft>
              <a:buNone/>
            </a:pPr>
            <a:r>
              <a:rPr lang="en" sz="1000"/>
              <a:t>    val x </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rPr lang="en" sz="1000"/>
              <a:t>    output:	</a:t>
            </a:r>
            <a:endParaRPr sz="1000">
              <a:solidFill>
                <a:srgbClr val="0000FF"/>
              </a:solidFill>
            </a:endParaRPr>
          </a:p>
          <a:p>
            <a:pPr indent="0" lvl="0" marL="0" rtl="0" algn="l">
              <a:spcBef>
                <a:spcPts val="0"/>
              </a:spcBef>
              <a:spcAft>
                <a:spcPts val="0"/>
              </a:spcAft>
              <a:buNone/>
            </a:pPr>
            <a:r>
              <a:rPr lang="en" sz="1000"/>
              <a:t>    path 'chunk_*' </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rPr lang="en" sz="1000"/>
              <a:t>    """</a:t>
            </a:r>
            <a:endParaRPr sz="1000"/>
          </a:p>
          <a:p>
            <a:pPr indent="0" lvl="0" marL="0" rtl="0" algn="l">
              <a:spcBef>
                <a:spcPts val="0"/>
              </a:spcBef>
              <a:spcAft>
                <a:spcPts val="0"/>
              </a:spcAft>
              <a:buNone/>
            </a:pPr>
            <a:r>
              <a:rPr lang="en" sz="1000"/>
              <a:t>    echo '$x' | split -b 6 - chunk_</a:t>
            </a:r>
            <a:endParaRPr sz="1000"/>
          </a:p>
          <a:p>
            <a:pPr indent="0" lvl="0" marL="0" rtl="0" algn="l">
              <a:spcBef>
                <a:spcPts val="0"/>
              </a:spcBef>
              <a:spcAft>
                <a:spcPts val="0"/>
              </a:spcAft>
              <a:buNone/>
            </a:pPr>
            <a:r>
              <a:rPr lang="en" sz="1000"/>
              <a:t>    """</a:t>
            </a:r>
            <a:endParaRPr sz="1000"/>
          </a:p>
          <a:p>
            <a:pPr indent="0" lvl="0" marL="0" rtl="0" algn="l">
              <a:spcBef>
                <a:spcPts val="0"/>
              </a:spcBef>
              <a:spcAft>
                <a:spcPts val="0"/>
              </a:spcAft>
              <a:buNone/>
            </a:pPr>
            <a:r>
              <a:rPr lang="en" sz="1000"/>
              <a:t>}</a:t>
            </a:r>
            <a:endParaRPr sz="1000"/>
          </a:p>
          <a:p>
            <a:pPr indent="0" lvl="0" marL="0" rtl="0" algn="l">
              <a:spcBef>
                <a:spcPts val="0"/>
              </a:spcBef>
              <a:spcAft>
                <a:spcPts val="0"/>
              </a:spcAft>
              <a:buNone/>
            </a:pPr>
            <a:r>
              <a:rPr lang="en" sz="1000"/>
              <a:t>workflow { </a:t>
            </a:r>
            <a:endParaRPr sz="1000"/>
          </a:p>
          <a:p>
            <a:pPr indent="0" lvl="0" marL="0" rtl="0" algn="l">
              <a:spcBef>
                <a:spcPts val="0"/>
              </a:spcBef>
              <a:spcAft>
                <a:spcPts val="0"/>
              </a:spcAft>
              <a:buNone/>
            </a:pPr>
            <a:r>
              <a:rPr lang="en" sz="1000"/>
              <a:t>out_ch = SPLITLETTERS(greeting_ch)</a:t>
            </a:r>
            <a:endParaRPr sz="1000"/>
          </a:p>
          <a:p>
            <a:pPr indent="0" lvl="0" marL="0" rtl="0" algn="l">
              <a:spcBef>
                <a:spcPts val="0"/>
              </a:spcBef>
              <a:spcAft>
                <a:spcPts val="0"/>
              </a:spcAft>
              <a:buNone/>
            </a:pPr>
            <a:r>
              <a:rPr lang="en" sz="1000"/>
              <a:t>}</a:t>
            </a:r>
            <a:endParaRPr sz="1000"/>
          </a:p>
        </p:txBody>
      </p:sp>
      <p:sp>
        <p:nvSpPr>
          <p:cNvPr id="516" name="Google Shape;516;p39"/>
          <p:cNvSpPr txBox="1"/>
          <p:nvPr>
            <p:ph idx="4294967295" type="body"/>
          </p:nvPr>
        </p:nvSpPr>
        <p:spPr>
          <a:xfrm>
            <a:off x="202625" y="1536550"/>
            <a:ext cx="3734400" cy="3474600"/>
          </a:xfrm>
          <a:prstGeom prst="rect">
            <a:avLst/>
          </a:prstGeom>
        </p:spPr>
        <p:txBody>
          <a:bodyPr anchorCtr="0" anchor="t" bIns="91425" lIns="91425" spcFirstLastPara="1" rIns="91425" wrap="square" tIns="91425">
            <a:normAutofit fontScale="85000" lnSpcReduction="20000"/>
          </a:bodyPr>
          <a:lstStyle/>
          <a:p>
            <a:pPr indent="-298767" lvl="0" marL="457200" rtl="0" algn="l">
              <a:lnSpc>
                <a:spcPct val="200000"/>
              </a:lnSpc>
              <a:spcBef>
                <a:spcPts val="0"/>
              </a:spcBef>
              <a:spcAft>
                <a:spcPts val="0"/>
              </a:spcAft>
              <a:buSzPct val="100000"/>
              <a:buChar char="●"/>
            </a:pPr>
            <a:r>
              <a:rPr lang="en"/>
              <a:t>The label directive allows the annotation of processes with an identifier of your choice</a:t>
            </a:r>
            <a:endParaRPr/>
          </a:p>
          <a:p>
            <a:pPr indent="-298767" lvl="0" marL="457200" rtl="0" algn="l">
              <a:lnSpc>
                <a:spcPct val="200000"/>
              </a:lnSpc>
              <a:spcBef>
                <a:spcPts val="0"/>
              </a:spcBef>
              <a:spcAft>
                <a:spcPts val="0"/>
              </a:spcAft>
              <a:buSzPct val="100000"/>
              <a:buChar char="●"/>
            </a:pPr>
            <a:r>
              <a:rPr lang="en"/>
              <a:t>The same label can be applied to more than a process and multiple labels can be applied to the same process using the label directive more than one time</a:t>
            </a:r>
            <a:endParaRPr/>
          </a:p>
          <a:p>
            <a:pPr indent="-298767" lvl="0" marL="457200" rtl="0" algn="l">
              <a:lnSpc>
                <a:spcPct val="200000"/>
              </a:lnSpc>
              <a:spcBef>
                <a:spcPts val="0"/>
              </a:spcBef>
              <a:spcAft>
                <a:spcPts val="0"/>
              </a:spcAft>
              <a:buSzPct val="100000"/>
              <a:buChar char="●"/>
            </a:pPr>
            <a:r>
              <a:rPr lang="en"/>
              <a:t>Labels are useful to organise pipeline processes in separate groups which can be referenced in the configuration file to select and configure subset of processes having similar computing requirements</a:t>
            </a:r>
            <a:endParaRPr/>
          </a:p>
        </p:txBody>
      </p:sp>
      <p:sp>
        <p:nvSpPr>
          <p:cNvPr id="517" name="Google Shape;517;p39"/>
          <p:cNvSpPr txBox="1"/>
          <p:nvPr>
            <p:ph idx="4294967295" type="title"/>
          </p:nvPr>
        </p:nvSpPr>
        <p:spPr>
          <a:xfrm>
            <a:off x="1680675" y="598575"/>
            <a:ext cx="6196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Directives - label</a:t>
            </a:r>
            <a:endParaRPr/>
          </a:p>
        </p:txBody>
      </p:sp>
      <p:pic>
        <p:nvPicPr>
          <p:cNvPr id="518" name="Google Shape;518;p39"/>
          <p:cNvPicPr preferRelativeResize="0"/>
          <p:nvPr/>
        </p:nvPicPr>
        <p:blipFill>
          <a:blip r:embed="rId3">
            <a:alphaModFix/>
          </a:blip>
          <a:stretch>
            <a:fillRect/>
          </a:stretch>
        </p:blipFill>
        <p:spPr>
          <a:xfrm>
            <a:off x="813689" y="598575"/>
            <a:ext cx="932451" cy="780674"/>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2" name="Shape 522"/>
        <p:cNvGrpSpPr/>
        <p:nvPr/>
      </p:nvGrpSpPr>
      <p:grpSpPr>
        <a:xfrm>
          <a:off x="0" y="0"/>
          <a:ext cx="0" cy="0"/>
          <a:chOff x="0" y="0"/>
          <a:chExt cx="0" cy="0"/>
        </a:xfrm>
      </p:grpSpPr>
      <p:sp>
        <p:nvSpPr>
          <p:cNvPr id="523" name="Google Shape;523;p40"/>
          <p:cNvSpPr txBox="1"/>
          <p:nvPr>
            <p:ph idx="4294967295" type="body"/>
          </p:nvPr>
        </p:nvSpPr>
        <p:spPr>
          <a:xfrm>
            <a:off x="631275" y="2323000"/>
            <a:ext cx="8066700" cy="1384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maxForks → Defines maximum number of process instance that can be executed in parallel</a:t>
            </a:r>
            <a:endParaRPr/>
          </a:p>
          <a:p>
            <a:pPr indent="0" lvl="0" marL="0" rtl="0" algn="l">
              <a:spcBef>
                <a:spcPts val="1200"/>
              </a:spcBef>
              <a:spcAft>
                <a:spcPts val="0"/>
              </a:spcAft>
              <a:buNone/>
            </a:pPr>
            <a:r>
              <a:rPr lang="en"/>
              <a:t>executor → Defines where the processes are executed (eg: awsbatch, azurebatch, slurm etc)</a:t>
            </a:r>
            <a:endParaRPr/>
          </a:p>
          <a:p>
            <a:pPr indent="0" lvl="0" marL="0" rtl="0" algn="l">
              <a:spcBef>
                <a:spcPts val="1200"/>
              </a:spcBef>
              <a:spcAft>
                <a:spcPts val="1200"/>
              </a:spcAft>
              <a:buNone/>
            </a:pPr>
            <a:r>
              <a:rPr lang="en"/>
              <a:t>debug → setting debug to true will print the stdout on the terminal. Useful while creating a pipeline</a:t>
            </a:r>
            <a:endParaRPr/>
          </a:p>
        </p:txBody>
      </p:sp>
      <p:sp>
        <p:nvSpPr>
          <p:cNvPr id="524" name="Google Shape;524;p40"/>
          <p:cNvSpPr txBox="1"/>
          <p:nvPr>
            <p:ph idx="4294967295" type="title"/>
          </p:nvPr>
        </p:nvSpPr>
        <p:spPr>
          <a:xfrm>
            <a:off x="1680675" y="598575"/>
            <a:ext cx="6196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Directives - some more</a:t>
            </a:r>
            <a:endParaRPr/>
          </a:p>
        </p:txBody>
      </p:sp>
      <p:pic>
        <p:nvPicPr>
          <p:cNvPr id="525" name="Google Shape;525;p40"/>
          <p:cNvPicPr preferRelativeResize="0"/>
          <p:nvPr/>
        </p:nvPicPr>
        <p:blipFill>
          <a:blip r:embed="rId3">
            <a:alphaModFix/>
          </a:blip>
          <a:stretch>
            <a:fillRect/>
          </a:stretch>
        </p:blipFill>
        <p:spPr>
          <a:xfrm>
            <a:off x="813689" y="598575"/>
            <a:ext cx="932451" cy="780674"/>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9" name="Shape 529"/>
        <p:cNvGrpSpPr/>
        <p:nvPr/>
      </p:nvGrpSpPr>
      <p:grpSpPr>
        <a:xfrm>
          <a:off x="0" y="0"/>
          <a:ext cx="0" cy="0"/>
          <a:chOff x="0" y="0"/>
          <a:chExt cx="0" cy="0"/>
        </a:xfrm>
      </p:grpSpPr>
      <p:sp>
        <p:nvSpPr>
          <p:cNvPr id="530" name="Google Shape;530;p41"/>
          <p:cNvSpPr txBox="1"/>
          <p:nvPr/>
        </p:nvSpPr>
        <p:spPr>
          <a:xfrm>
            <a:off x="5292900" y="1080000"/>
            <a:ext cx="3851100" cy="4063500"/>
          </a:xfrm>
          <a:prstGeom prst="rect">
            <a:avLst/>
          </a:prstGeom>
          <a:solidFill>
            <a:srgbClr val="D0E0E3"/>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process &lt; name &gt;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solidFill>
                  <a:srgbClr val="0000FF"/>
                </a:solidFill>
              </a:rPr>
              <a:t> </a:t>
            </a:r>
            <a:r>
              <a:rPr lang="en"/>
              <a:t> [ directives ]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solidFill>
                  <a:srgbClr val="0000FF"/>
                </a:solidFill>
              </a:rPr>
              <a:t>  input: </a:t>
            </a:r>
            <a:endParaRPr>
              <a:solidFill>
                <a:srgbClr val="0000FF"/>
              </a:solidFill>
            </a:endParaRPr>
          </a:p>
          <a:p>
            <a:pPr indent="0" lvl="0" marL="0" rtl="0" algn="l">
              <a:spcBef>
                <a:spcPts val="0"/>
              </a:spcBef>
              <a:spcAft>
                <a:spcPts val="0"/>
              </a:spcAft>
              <a:buNone/>
            </a:pPr>
            <a:r>
              <a:rPr lang="en">
                <a:solidFill>
                  <a:srgbClr val="0000FF"/>
                </a:solidFill>
              </a:rPr>
              <a:t>  &lt; process inputs &gt;</a:t>
            </a:r>
            <a:endParaRPr>
              <a:solidFill>
                <a:srgbClr val="0000FF"/>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
              <a:t>  output: </a:t>
            </a:r>
            <a:endParaRPr/>
          </a:p>
          <a:p>
            <a:pPr indent="0" lvl="0" marL="0" rtl="0" algn="l">
              <a:spcBef>
                <a:spcPts val="0"/>
              </a:spcBef>
              <a:spcAft>
                <a:spcPts val="0"/>
              </a:spcAft>
              <a:buNone/>
            </a:pPr>
            <a:r>
              <a:rPr lang="en"/>
              <a:t>  &lt; process outputs &gt;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  when: </a:t>
            </a:r>
            <a:endParaRPr/>
          </a:p>
          <a:p>
            <a:pPr indent="0" lvl="0" marL="0" rtl="0" algn="l">
              <a:spcBef>
                <a:spcPts val="0"/>
              </a:spcBef>
              <a:spcAft>
                <a:spcPts val="0"/>
              </a:spcAft>
              <a:buNone/>
            </a:pPr>
            <a:r>
              <a:rPr lang="en"/>
              <a:t>  &lt; condition &gt;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  [script|shell|exec]: </a:t>
            </a:r>
            <a:endParaRPr/>
          </a:p>
          <a:p>
            <a:pPr indent="0" lvl="0" marL="0" rtl="0" algn="l">
              <a:spcBef>
                <a:spcPts val="0"/>
              </a:spcBef>
              <a:spcAft>
                <a:spcPts val="0"/>
              </a:spcAft>
              <a:buNone/>
            </a:pPr>
            <a:r>
              <a:rPr lang="en"/>
              <a:t>  """</a:t>
            </a:r>
            <a:endParaRPr/>
          </a:p>
          <a:p>
            <a:pPr indent="0" lvl="0" marL="0" rtl="0" algn="l">
              <a:spcBef>
                <a:spcPts val="0"/>
              </a:spcBef>
              <a:spcAft>
                <a:spcPts val="0"/>
              </a:spcAft>
              <a:buNone/>
            </a:pPr>
            <a:r>
              <a:rPr lang="en"/>
              <a:t>  &lt; user script to be executed &gt;</a:t>
            </a:r>
            <a:endParaRPr/>
          </a:p>
          <a:p>
            <a:pPr indent="0" lvl="0" marL="0" rtl="0" algn="l">
              <a:spcBef>
                <a:spcPts val="0"/>
              </a:spcBef>
              <a:spcAft>
                <a:spcPts val="0"/>
              </a:spcAft>
              <a:buNone/>
            </a:pPr>
            <a:r>
              <a:rPr lang="en"/>
              <a:t>  """</a:t>
            </a:r>
            <a:endParaRPr/>
          </a:p>
          <a:p>
            <a:pPr indent="0" lvl="0" marL="0" rtl="0" algn="l">
              <a:spcBef>
                <a:spcPts val="0"/>
              </a:spcBef>
              <a:spcAft>
                <a:spcPts val="0"/>
              </a:spcAft>
              <a:buNone/>
            </a:pPr>
            <a:r>
              <a:rPr lang="en"/>
              <a:t>}</a:t>
            </a:r>
            <a:endParaRPr/>
          </a:p>
        </p:txBody>
      </p:sp>
      <p:sp>
        <p:nvSpPr>
          <p:cNvPr id="531" name="Google Shape;531;p41"/>
          <p:cNvSpPr txBox="1"/>
          <p:nvPr>
            <p:ph idx="4294967295" type="body"/>
          </p:nvPr>
        </p:nvSpPr>
        <p:spPr>
          <a:xfrm>
            <a:off x="202625" y="1536550"/>
            <a:ext cx="3734400" cy="3474600"/>
          </a:xfrm>
          <a:prstGeom prst="rect">
            <a:avLst/>
          </a:prstGeom>
        </p:spPr>
        <p:txBody>
          <a:bodyPr anchorCtr="0" anchor="t" bIns="91425" lIns="91425" spcFirstLastPara="1" rIns="91425" wrap="square" tIns="91425">
            <a:normAutofit fontScale="92500"/>
          </a:bodyPr>
          <a:lstStyle/>
          <a:p>
            <a:pPr indent="-304958" lvl="0" marL="457200" rtl="0" algn="l">
              <a:lnSpc>
                <a:spcPct val="200000"/>
              </a:lnSpc>
              <a:spcBef>
                <a:spcPts val="0"/>
              </a:spcBef>
              <a:spcAft>
                <a:spcPts val="0"/>
              </a:spcAft>
              <a:buSzPct val="100000"/>
              <a:buChar char="●"/>
            </a:pPr>
            <a:r>
              <a:rPr lang="en"/>
              <a:t>Processes in nextflow are isolated and they are connected by sending values through channels</a:t>
            </a:r>
            <a:endParaRPr/>
          </a:p>
          <a:p>
            <a:pPr indent="-304958" lvl="0" marL="457200" rtl="0" algn="l">
              <a:lnSpc>
                <a:spcPct val="200000"/>
              </a:lnSpc>
              <a:spcBef>
                <a:spcPts val="0"/>
              </a:spcBef>
              <a:spcAft>
                <a:spcPts val="0"/>
              </a:spcAft>
              <a:buSzPct val="100000"/>
              <a:buChar char="●"/>
            </a:pPr>
            <a:r>
              <a:rPr lang="en"/>
              <a:t>Input </a:t>
            </a:r>
            <a:r>
              <a:rPr lang="en"/>
              <a:t>determines the parallel execution of the process</a:t>
            </a:r>
            <a:endParaRPr/>
          </a:p>
          <a:p>
            <a:pPr indent="-304958" lvl="0" marL="457200" rtl="0" algn="l">
              <a:lnSpc>
                <a:spcPct val="200000"/>
              </a:lnSpc>
              <a:spcBef>
                <a:spcPts val="0"/>
              </a:spcBef>
              <a:spcAft>
                <a:spcPts val="0"/>
              </a:spcAft>
              <a:buSzPct val="100000"/>
              <a:buChar char="●"/>
            </a:pPr>
            <a:r>
              <a:rPr lang="en"/>
              <a:t>An input block can contain multiple input declarations</a:t>
            </a:r>
            <a:endParaRPr/>
          </a:p>
          <a:p>
            <a:pPr indent="-304958" lvl="0" marL="457200" rtl="0" algn="l">
              <a:lnSpc>
                <a:spcPct val="200000"/>
              </a:lnSpc>
              <a:spcBef>
                <a:spcPts val="0"/>
              </a:spcBef>
              <a:spcAft>
                <a:spcPts val="0"/>
              </a:spcAft>
              <a:buSzPct val="100000"/>
              <a:buChar char="●"/>
            </a:pPr>
            <a:r>
              <a:rPr lang="en"/>
              <a:t>A process is started when there is new data to be consumed from the input channel</a:t>
            </a:r>
            <a:endParaRPr/>
          </a:p>
        </p:txBody>
      </p:sp>
      <p:cxnSp>
        <p:nvCxnSpPr>
          <p:cNvPr id="532" name="Google Shape;532;p41"/>
          <p:cNvCxnSpPr/>
          <p:nvPr/>
        </p:nvCxnSpPr>
        <p:spPr>
          <a:xfrm flipH="1" rot="10800000">
            <a:off x="505475" y="988963"/>
            <a:ext cx="486600" cy="9900"/>
          </a:xfrm>
          <a:prstGeom prst="straightConnector1">
            <a:avLst/>
          </a:prstGeom>
          <a:noFill/>
          <a:ln cap="flat" cmpd="sng" w="28575">
            <a:solidFill>
              <a:schemeClr val="dk2"/>
            </a:solidFill>
            <a:prstDash val="solid"/>
            <a:round/>
            <a:headEnd len="med" w="med" type="none"/>
            <a:tailEnd len="med" w="med" type="triangle"/>
          </a:ln>
        </p:spPr>
      </p:cxnSp>
      <p:pic>
        <p:nvPicPr>
          <p:cNvPr id="533" name="Google Shape;533;p41"/>
          <p:cNvPicPr preferRelativeResize="0"/>
          <p:nvPr/>
        </p:nvPicPr>
        <p:blipFill>
          <a:blip r:embed="rId3">
            <a:alphaModFix/>
          </a:blip>
          <a:stretch>
            <a:fillRect/>
          </a:stretch>
        </p:blipFill>
        <p:spPr>
          <a:xfrm>
            <a:off x="991975" y="644562"/>
            <a:ext cx="688700" cy="688700"/>
          </a:xfrm>
          <a:prstGeom prst="rect">
            <a:avLst/>
          </a:prstGeom>
          <a:noFill/>
          <a:ln>
            <a:noFill/>
          </a:ln>
        </p:spPr>
      </p:pic>
      <p:sp>
        <p:nvSpPr>
          <p:cNvPr id="534" name="Google Shape;534;p41"/>
          <p:cNvSpPr txBox="1"/>
          <p:nvPr>
            <p:ph idx="4294967295" type="title"/>
          </p:nvPr>
        </p:nvSpPr>
        <p:spPr>
          <a:xfrm>
            <a:off x="1680675" y="598575"/>
            <a:ext cx="6196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Input</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15"/>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What is Nextflow?</a:t>
            </a:r>
            <a:endParaRPr/>
          </a:p>
        </p:txBody>
      </p:sp>
      <p:sp>
        <p:nvSpPr>
          <p:cNvPr id="292" name="Google Shape;292;p15"/>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311150" lvl="0" marL="457200" rtl="0" algn="l">
              <a:lnSpc>
                <a:spcPct val="150000"/>
              </a:lnSpc>
              <a:spcBef>
                <a:spcPts val="0"/>
              </a:spcBef>
              <a:spcAft>
                <a:spcPts val="0"/>
              </a:spcAft>
              <a:buSzPts val="1300"/>
              <a:buChar char="●"/>
            </a:pPr>
            <a:r>
              <a:rPr lang="en"/>
              <a:t>Nextflow is a domain specific language for workflow framework</a:t>
            </a:r>
            <a:endParaRPr/>
          </a:p>
          <a:p>
            <a:pPr indent="-311150" lvl="0" marL="457200" rtl="0" algn="l">
              <a:lnSpc>
                <a:spcPct val="150000"/>
              </a:lnSpc>
              <a:spcBef>
                <a:spcPts val="0"/>
              </a:spcBef>
              <a:spcAft>
                <a:spcPts val="0"/>
              </a:spcAft>
              <a:buSzPts val="1300"/>
              <a:buChar char="●"/>
            </a:pPr>
            <a:r>
              <a:rPr lang="en"/>
              <a:t>It is an extension of Groovy programming language (super-set of Java)</a:t>
            </a:r>
            <a:endParaRPr/>
          </a:p>
          <a:p>
            <a:pPr indent="-311150" lvl="0" marL="457200" rtl="0" algn="l">
              <a:lnSpc>
                <a:spcPct val="150000"/>
              </a:lnSpc>
              <a:spcBef>
                <a:spcPts val="0"/>
              </a:spcBef>
              <a:spcAft>
                <a:spcPts val="0"/>
              </a:spcAft>
              <a:buSzPts val="1300"/>
              <a:buChar char="●"/>
            </a:pPr>
            <a:r>
              <a:rPr lang="en"/>
              <a:t>It enables scalable and reproducible workflows without worrying about filenames, error handling, environment, dependencies, resuming execution, parallelisation etc.</a:t>
            </a:r>
            <a:endParaRPr/>
          </a:p>
          <a:p>
            <a:pPr indent="0" lvl="0" marL="0" rtl="0" algn="l">
              <a:lnSpc>
                <a:spcPct val="150000"/>
              </a:lnSpc>
              <a:spcBef>
                <a:spcPts val="1200"/>
              </a:spcBef>
              <a:spcAft>
                <a:spcPts val="0"/>
              </a:spcAft>
              <a:buNone/>
            </a:pPr>
            <a:r>
              <a:t/>
            </a:r>
            <a:endParaRPr/>
          </a:p>
          <a:p>
            <a:pPr indent="0" lvl="0" marL="0" rtl="0" algn="l">
              <a:lnSpc>
                <a:spcPct val="150000"/>
              </a:lnSpc>
              <a:spcBef>
                <a:spcPts val="1200"/>
              </a:spcBef>
              <a:spcAft>
                <a:spcPts val="1200"/>
              </a:spcAft>
              <a:buNone/>
            </a:pPr>
            <a:r>
              <a:t/>
            </a:r>
            <a:endParaRPr/>
          </a:p>
        </p:txBody>
      </p:sp>
      <p:pic>
        <p:nvPicPr>
          <p:cNvPr id="293" name="Google Shape;293;p15"/>
          <p:cNvPicPr preferRelativeResize="0"/>
          <p:nvPr/>
        </p:nvPicPr>
        <p:blipFill>
          <a:blip r:embed="rId3">
            <a:alphaModFix/>
          </a:blip>
          <a:stretch>
            <a:fillRect/>
          </a:stretch>
        </p:blipFill>
        <p:spPr>
          <a:xfrm>
            <a:off x="0" y="4684875"/>
            <a:ext cx="2053475" cy="45862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8" name="Shape 538"/>
        <p:cNvGrpSpPr/>
        <p:nvPr/>
      </p:nvGrpSpPr>
      <p:grpSpPr>
        <a:xfrm>
          <a:off x="0" y="0"/>
          <a:ext cx="0" cy="0"/>
          <a:chOff x="0" y="0"/>
          <a:chExt cx="0" cy="0"/>
        </a:xfrm>
      </p:grpSpPr>
      <p:sp>
        <p:nvSpPr>
          <p:cNvPr id="539" name="Google Shape;539;p42"/>
          <p:cNvSpPr txBox="1"/>
          <p:nvPr>
            <p:ph idx="4294967295" type="body"/>
          </p:nvPr>
        </p:nvSpPr>
        <p:spPr>
          <a:xfrm>
            <a:off x="-136525" y="1479225"/>
            <a:ext cx="3442200" cy="1551600"/>
          </a:xfrm>
          <a:prstGeom prst="rect">
            <a:avLst/>
          </a:prstGeom>
        </p:spPr>
        <p:txBody>
          <a:bodyPr anchorCtr="0" anchor="t" bIns="91425" lIns="91425" spcFirstLastPara="1" rIns="91425" wrap="square" tIns="91425">
            <a:normAutofit/>
          </a:bodyPr>
          <a:lstStyle/>
          <a:p>
            <a:pPr indent="-298450" lvl="0" marL="457200" rtl="0" algn="l">
              <a:lnSpc>
                <a:spcPct val="200000"/>
              </a:lnSpc>
              <a:spcBef>
                <a:spcPts val="0"/>
              </a:spcBef>
              <a:spcAft>
                <a:spcPts val="0"/>
              </a:spcAft>
              <a:buSzPts val="1100"/>
              <a:buChar char="●"/>
            </a:pPr>
            <a:r>
              <a:rPr lang="en" sz="1100"/>
              <a:t>The input </a:t>
            </a:r>
            <a:r>
              <a:rPr b="1" lang="en" sz="1100">
                <a:solidFill>
                  <a:srgbClr val="000000"/>
                </a:solidFill>
              </a:rPr>
              <a:t>qualifier</a:t>
            </a:r>
            <a:r>
              <a:rPr lang="en" sz="1100"/>
              <a:t> declares the type of data to be received.</a:t>
            </a:r>
            <a:endParaRPr sz="1100"/>
          </a:p>
          <a:p>
            <a:pPr indent="-298450" lvl="0" marL="457200" rtl="0" algn="l">
              <a:lnSpc>
                <a:spcPct val="200000"/>
              </a:lnSpc>
              <a:spcBef>
                <a:spcPts val="0"/>
              </a:spcBef>
              <a:spcAft>
                <a:spcPts val="0"/>
              </a:spcAft>
              <a:buSzPts val="1100"/>
              <a:buChar char="●"/>
            </a:pPr>
            <a:r>
              <a:rPr lang="en" sz="1100"/>
              <a:t>The value can be accessed in the process script by using the specified input </a:t>
            </a:r>
            <a:r>
              <a:rPr b="1" lang="en" sz="1100"/>
              <a:t>name</a:t>
            </a:r>
            <a:r>
              <a:rPr lang="en" sz="1100"/>
              <a:t>,</a:t>
            </a:r>
            <a:endParaRPr sz="1100"/>
          </a:p>
        </p:txBody>
      </p:sp>
      <p:cxnSp>
        <p:nvCxnSpPr>
          <p:cNvPr id="540" name="Google Shape;540;p42"/>
          <p:cNvCxnSpPr/>
          <p:nvPr/>
        </p:nvCxnSpPr>
        <p:spPr>
          <a:xfrm flipH="1" rot="10800000">
            <a:off x="505475" y="988963"/>
            <a:ext cx="486600" cy="9900"/>
          </a:xfrm>
          <a:prstGeom prst="straightConnector1">
            <a:avLst/>
          </a:prstGeom>
          <a:noFill/>
          <a:ln cap="flat" cmpd="sng" w="28575">
            <a:solidFill>
              <a:schemeClr val="dk2"/>
            </a:solidFill>
            <a:prstDash val="solid"/>
            <a:round/>
            <a:headEnd len="med" w="med" type="none"/>
            <a:tailEnd len="med" w="med" type="triangle"/>
          </a:ln>
        </p:spPr>
      </p:cxnSp>
      <p:pic>
        <p:nvPicPr>
          <p:cNvPr id="541" name="Google Shape;541;p42"/>
          <p:cNvPicPr preferRelativeResize="0"/>
          <p:nvPr/>
        </p:nvPicPr>
        <p:blipFill>
          <a:blip r:embed="rId3">
            <a:alphaModFix/>
          </a:blip>
          <a:stretch>
            <a:fillRect/>
          </a:stretch>
        </p:blipFill>
        <p:spPr>
          <a:xfrm>
            <a:off x="991975" y="644562"/>
            <a:ext cx="688700" cy="688700"/>
          </a:xfrm>
          <a:prstGeom prst="rect">
            <a:avLst/>
          </a:prstGeom>
          <a:noFill/>
          <a:ln>
            <a:noFill/>
          </a:ln>
        </p:spPr>
      </p:pic>
      <p:sp>
        <p:nvSpPr>
          <p:cNvPr id="542" name="Google Shape;542;p42"/>
          <p:cNvSpPr txBox="1"/>
          <p:nvPr>
            <p:ph idx="4294967295" type="title"/>
          </p:nvPr>
        </p:nvSpPr>
        <p:spPr>
          <a:xfrm>
            <a:off x="1680675" y="598575"/>
            <a:ext cx="6196500" cy="688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Input</a:t>
            </a:r>
            <a:endParaRPr/>
          </a:p>
        </p:txBody>
      </p:sp>
      <p:sp>
        <p:nvSpPr>
          <p:cNvPr id="543" name="Google Shape;543;p42"/>
          <p:cNvSpPr txBox="1"/>
          <p:nvPr/>
        </p:nvSpPr>
        <p:spPr>
          <a:xfrm>
            <a:off x="4825275" y="1590150"/>
            <a:ext cx="2320500" cy="523200"/>
          </a:xfrm>
          <a:prstGeom prst="rect">
            <a:avLst/>
          </a:prstGeom>
          <a:solidFill>
            <a:srgbClr val="A2C4C9"/>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t>input:</a:t>
            </a:r>
            <a:endParaRPr sz="1100"/>
          </a:p>
          <a:p>
            <a:pPr indent="0" lvl="0" marL="0" rtl="0" algn="l">
              <a:spcBef>
                <a:spcPts val="0"/>
              </a:spcBef>
              <a:spcAft>
                <a:spcPts val="0"/>
              </a:spcAft>
              <a:buNone/>
            </a:pPr>
            <a:r>
              <a:rPr lang="en" sz="1100"/>
              <a:t>&lt;input qualifier&gt;      &lt;input name&gt;     </a:t>
            </a:r>
            <a:endParaRPr sz="1100"/>
          </a:p>
        </p:txBody>
      </p:sp>
      <p:sp>
        <p:nvSpPr>
          <p:cNvPr id="544" name="Google Shape;544;p42"/>
          <p:cNvSpPr txBox="1"/>
          <p:nvPr/>
        </p:nvSpPr>
        <p:spPr>
          <a:xfrm>
            <a:off x="4220300" y="894700"/>
            <a:ext cx="22695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t>What type of input the process is getting (file, value etc)?</a:t>
            </a:r>
            <a:endParaRPr sz="1100"/>
          </a:p>
        </p:txBody>
      </p:sp>
      <p:sp>
        <p:nvSpPr>
          <p:cNvPr id="545" name="Google Shape;545;p42"/>
          <p:cNvSpPr txBox="1"/>
          <p:nvPr/>
        </p:nvSpPr>
        <p:spPr>
          <a:xfrm>
            <a:off x="5724950" y="2372550"/>
            <a:ext cx="16428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t>A name used to access the received value?</a:t>
            </a:r>
            <a:endParaRPr sz="1100"/>
          </a:p>
        </p:txBody>
      </p:sp>
      <p:cxnSp>
        <p:nvCxnSpPr>
          <p:cNvPr id="546" name="Google Shape;546;p42"/>
          <p:cNvCxnSpPr>
            <a:endCxn id="544" idx="2"/>
          </p:cNvCxnSpPr>
          <p:nvPr/>
        </p:nvCxnSpPr>
        <p:spPr>
          <a:xfrm flipH="1" rot="10800000">
            <a:off x="5347850" y="1417900"/>
            <a:ext cx="7200" cy="332400"/>
          </a:xfrm>
          <a:prstGeom prst="straightConnector1">
            <a:avLst/>
          </a:prstGeom>
          <a:noFill/>
          <a:ln cap="flat" cmpd="sng" w="9525">
            <a:solidFill>
              <a:schemeClr val="dk2"/>
            </a:solidFill>
            <a:prstDash val="solid"/>
            <a:round/>
            <a:headEnd len="med" w="med" type="none"/>
            <a:tailEnd len="med" w="med" type="triangle"/>
          </a:ln>
        </p:spPr>
      </p:cxnSp>
      <p:cxnSp>
        <p:nvCxnSpPr>
          <p:cNvPr id="547" name="Google Shape;547;p42"/>
          <p:cNvCxnSpPr>
            <a:endCxn id="545" idx="0"/>
          </p:cNvCxnSpPr>
          <p:nvPr/>
        </p:nvCxnSpPr>
        <p:spPr>
          <a:xfrm>
            <a:off x="6543350" y="2025150"/>
            <a:ext cx="3000" cy="347400"/>
          </a:xfrm>
          <a:prstGeom prst="straightConnector1">
            <a:avLst/>
          </a:prstGeom>
          <a:noFill/>
          <a:ln cap="flat" cmpd="sng" w="9525">
            <a:solidFill>
              <a:schemeClr val="dk2"/>
            </a:solidFill>
            <a:prstDash val="solid"/>
            <a:round/>
            <a:headEnd len="med" w="med" type="none"/>
            <a:tailEnd len="med" w="med" type="triangle"/>
          </a:ln>
        </p:spPr>
      </p:cxnSp>
      <p:graphicFrame>
        <p:nvGraphicFramePr>
          <p:cNvPr id="548" name="Google Shape;548;p42"/>
          <p:cNvGraphicFramePr/>
          <p:nvPr/>
        </p:nvGraphicFramePr>
        <p:xfrm>
          <a:off x="1037138" y="3222675"/>
          <a:ext cx="3000000" cy="3000000"/>
        </p:xfrm>
        <a:graphic>
          <a:graphicData uri="http://schemas.openxmlformats.org/drawingml/2006/table">
            <a:tbl>
              <a:tblPr>
                <a:noFill/>
                <a:tableStyleId>{712A25F6-365B-4CE5-B9C8-0CC15657493F}</a:tableStyleId>
              </a:tblPr>
              <a:tblGrid>
                <a:gridCol w="977925"/>
                <a:gridCol w="6091800"/>
              </a:tblGrid>
              <a:tr h="223950">
                <a:tc>
                  <a:txBody>
                    <a:bodyPr/>
                    <a:lstStyle/>
                    <a:p>
                      <a:pPr indent="0" lvl="0" marL="0" rtl="0" algn="ctr">
                        <a:lnSpc>
                          <a:spcPct val="30000"/>
                        </a:lnSpc>
                        <a:spcBef>
                          <a:spcPts val="0"/>
                        </a:spcBef>
                        <a:spcAft>
                          <a:spcPts val="0"/>
                        </a:spcAft>
                        <a:buNone/>
                      </a:pPr>
                      <a:r>
                        <a:rPr b="1" lang="en" sz="1100"/>
                        <a:t>Qualifier</a:t>
                      </a:r>
                      <a:endParaRPr b="1" sz="1100"/>
                    </a:p>
                  </a:txBody>
                  <a:tcPr marT="91425" marB="91425" marR="91425" marL="91425">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a:txBody>
                    <a:bodyPr/>
                    <a:lstStyle/>
                    <a:p>
                      <a:pPr indent="0" lvl="0" marL="0" rtl="0" algn="ctr">
                        <a:lnSpc>
                          <a:spcPct val="30000"/>
                        </a:lnSpc>
                        <a:spcBef>
                          <a:spcPts val="0"/>
                        </a:spcBef>
                        <a:spcAft>
                          <a:spcPts val="0"/>
                        </a:spcAft>
                        <a:buNone/>
                      </a:pPr>
                      <a:r>
                        <a:rPr b="1" lang="en" sz="1100"/>
                        <a:t>Semantic</a:t>
                      </a:r>
                      <a:endParaRPr b="1" sz="1100"/>
                    </a:p>
                  </a:txBody>
                  <a:tcPr marT="91425" marB="91425" marR="91425" marL="91425">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r>
              <a:tr h="223950">
                <a:tc>
                  <a:txBody>
                    <a:bodyPr/>
                    <a:lstStyle/>
                    <a:p>
                      <a:pPr indent="0" lvl="0" marL="0" rtl="0" algn="l">
                        <a:lnSpc>
                          <a:spcPct val="30000"/>
                        </a:lnSpc>
                        <a:spcBef>
                          <a:spcPts val="0"/>
                        </a:spcBef>
                        <a:spcAft>
                          <a:spcPts val="0"/>
                        </a:spcAft>
                        <a:buNone/>
                      </a:pPr>
                      <a:r>
                        <a:rPr lang="en" sz="1100">
                          <a:solidFill>
                            <a:srgbClr val="38761D"/>
                          </a:solidFill>
                        </a:rPr>
                        <a:t>val</a:t>
                      </a:r>
                      <a:endParaRPr sz="1100">
                        <a:solidFill>
                          <a:srgbClr val="38761D"/>
                        </a:solidFill>
                      </a:endParaRPr>
                    </a:p>
                  </a:txBody>
                  <a:tcPr marT="91425" marB="91425" marR="91425" marL="91425">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tcPr>
                </a:tc>
                <a:tc>
                  <a:txBody>
                    <a:bodyPr/>
                    <a:lstStyle/>
                    <a:p>
                      <a:pPr indent="0" lvl="0" marL="0" rtl="0" algn="l">
                        <a:lnSpc>
                          <a:spcPct val="30000"/>
                        </a:lnSpc>
                        <a:spcBef>
                          <a:spcPts val="0"/>
                        </a:spcBef>
                        <a:spcAft>
                          <a:spcPts val="0"/>
                        </a:spcAft>
                        <a:buNone/>
                      </a:pPr>
                      <a:r>
                        <a:rPr lang="en" sz="1100">
                          <a:solidFill>
                            <a:srgbClr val="38761D"/>
                          </a:solidFill>
                        </a:rPr>
                        <a:t>Access the input value by name in the process script.</a:t>
                      </a:r>
                      <a:endParaRPr sz="1100">
                        <a:solidFill>
                          <a:srgbClr val="38761D"/>
                        </a:solidFill>
                      </a:endParaRPr>
                    </a:p>
                  </a:txBody>
                  <a:tcPr marT="91425" marB="91425" marR="91425" marL="91425">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tcPr>
                </a:tc>
              </a:tr>
              <a:tr h="223950">
                <a:tc>
                  <a:txBody>
                    <a:bodyPr/>
                    <a:lstStyle/>
                    <a:p>
                      <a:pPr indent="0" lvl="0" marL="0" rtl="0" algn="l">
                        <a:lnSpc>
                          <a:spcPct val="30000"/>
                        </a:lnSpc>
                        <a:spcBef>
                          <a:spcPts val="0"/>
                        </a:spcBef>
                        <a:spcAft>
                          <a:spcPts val="0"/>
                        </a:spcAft>
                        <a:buNone/>
                      </a:pPr>
                      <a:r>
                        <a:rPr lang="en" sz="1100">
                          <a:solidFill>
                            <a:srgbClr val="38761D"/>
                          </a:solidFill>
                        </a:rPr>
                        <a:t>file</a:t>
                      </a:r>
                      <a:endParaRPr sz="1100">
                        <a:solidFill>
                          <a:srgbClr val="38761D"/>
                        </a:solidFill>
                      </a:endParaRPr>
                    </a:p>
                  </a:txBody>
                  <a:tcPr marT="91425" marB="91425" marR="91425" marL="91425">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tcPr>
                </a:tc>
                <a:tc>
                  <a:txBody>
                    <a:bodyPr/>
                    <a:lstStyle/>
                    <a:p>
                      <a:pPr indent="0" lvl="0" marL="0" rtl="0" algn="l">
                        <a:lnSpc>
                          <a:spcPct val="30000"/>
                        </a:lnSpc>
                        <a:spcBef>
                          <a:spcPts val="0"/>
                        </a:spcBef>
                        <a:spcAft>
                          <a:spcPts val="0"/>
                        </a:spcAft>
                        <a:buNone/>
                      </a:pPr>
                      <a:r>
                        <a:rPr lang="en" sz="1100">
                          <a:solidFill>
                            <a:srgbClr val="38761D"/>
                          </a:solidFill>
                        </a:rPr>
                        <a:t>(DEPRECATED) Handle the input value as a file, staging it properly in the execution context.</a:t>
                      </a:r>
                      <a:endParaRPr sz="1100">
                        <a:solidFill>
                          <a:srgbClr val="38761D"/>
                        </a:solidFill>
                      </a:endParaRPr>
                    </a:p>
                  </a:txBody>
                  <a:tcPr marT="91425" marB="91425" marR="91425" marL="91425">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tcPr>
                </a:tc>
              </a:tr>
              <a:tr h="223950">
                <a:tc>
                  <a:txBody>
                    <a:bodyPr/>
                    <a:lstStyle/>
                    <a:p>
                      <a:pPr indent="0" lvl="0" marL="0" rtl="0" algn="l">
                        <a:lnSpc>
                          <a:spcPct val="30000"/>
                        </a:lnSpc>
                        <a:spcBef>
                          <a:spcPts val="0"/>
                        </a:spcBef>
                        <a:spcAft>
                          <a:spcPts val="0"/>
                        </a:spcAft>
                        <a:buNone/>
                      </a:pPr>
                      <a:r>
                        <a:rPr lang="en" sz="1100">
                          <a:solidFill>
                            <a:srgbClr val="38761D"/>
                          </a:solidFill>
                        </a:rPr>
                        <a:t>path</a:t>
                      </a:r>
                      <a:endParaRPr sz="1100">
                        <a:solidFill>
                          <a:srgbClr val="38761D"/>
                        </a:solidFill>
                      </a:endParaRPr>
                    </a:p>
                  </a:txBody>
                  <a:tcPr marT="91425" marB="91425" marR="91425" marL="91425">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tcPr>
                </a:tc>
                <a:tc>
                  <a:txBody>
                    <a:bodyPr/>
                    <a:lstStyle/>
                    <a:p>
                      <a:pPr indent="0" lvl="0" marL="0" rtl="0" algn="l">
                        <a:lnSpc>
                          <a:spcPct val="30000"/>
                        </a:lnSpc>
                        <a:spcBef>
                          <a:spcPts val="0"/>
                        </a:spcBef>
                        <a:spcAft>
                          <a:spcPts val="0"/>
                        </a:spcAft>
                        <a:buNone/>
                      </a:pPr>
                      <a:r>
                        <a:rPr lang="en" sz="1100">
                          <a:solidFill>
                            <a:srgbClr val="38761D"/>
                          </a:solidFill>
                        </a:rPr>
                        <a:t>Handle the input value as a path, staging the file properly in the execution context.</a:t>
                      </a:r>
                      <a:endParaRPr sz="1100">
                        <a:solidFill>
                          <a:srgbClr val="38761D"/>
                        </a:solidFill>
                      </a:endParaRPr>
                    </a:p>
                  </a:txBody>
                  <a:tcPr marT="91425" marB="91425" marR="91425" marL="91425">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tcPr>
                </a:tc>
              </a:tr>
              <a:tr h="223950">
                <a:tc>
                  <a:txBody>
                    <a:bodyPr/>
                    <a:lstStyle/>
                    <a:p>
                      <a:pPr indent="0" lvl="0" marL="0" rtl="0" algn="l">
                        <a:lnSpc>
                          <a:spcPct val="30000"/>
                        </a:lnSpc>
                        <a:spcBef>
                          <a:spcPts val="0"/>
                        </a:spcBef>
                        <a:spcAft>
                          <a:spcPts val="0"/>
                        </a:spcAft>
                        <a:buNone/>
                      </a:pPr>
                      <a:r>
                        <a:rPr lang="en" sz="1100"/>
                        <a:t>env</a:t>
                      </a:r>
                      <a:endParaRPr sz="1100"/>
                    </a:p>
                  </a:txBody>
                  <a:tcPr marT="91425" marB="91425" marR="91425" marL="91425">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tcPr>
                </a:tc>
                <a:tc>
                  <a:txBody>
                    <a:bodyPr/>
                    <a:lstStyle/>
                    <a:p>
                      <a:pPr indent="0" lvl="0" marL="0" rtl="0" algn="l">
                        <a:lnSpc>
                          <a:spcPct val="30000"/>
                        </a:lnSpc>
                        <a:spcBef>
                          <a:spcPts val="0"/>
                        </a:spcBef>
                        <a:spcAft>
                          <a:spcPts val="0"/>
                        </a:spcAft>
                        <a:buNone/>
                      </a:pPr>
                      <a:r>
                        <a:rPr lang="en" sz="1100"/>
                        <a:t>Use the input value to set an environment variable in the process script.</a:t>
                      </a:r>
                      <a:endParaRPr sz="1100"/>
                    </a:p>
                  </a:txBody>
                  <a:tcPr marT="91425" marB="91425" marR="91425" marL="91425">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tcPr>
                </a:tc>
              </a:tr>
              <a:tr h="223950">
                <a:tc>
                  <a:txBody>
                    <a:bodyPr/>
                    <a:lstStyle/>
                    <a:p>
                      <a:pPr indent="0" lvl="0" marL="0" rtl="0" algn="l">
                        <a:lnSpc>
                          <a:spcPct val="30000"/>
                        </a:lnSpc>
                        <a:spcBef>
                          <a:spcPts val="0"/>
                        </a:spcBef>
                        <a:spcAft>
                          <a:spcPts val="0"/>
                        </a:spcAft>
                        <a:buNone/>
                      </a:pPr>
                      <a:r>
                        <a:rPr lang="en" sz="1100"/>
                        <a:t>stdin</a:t>
                      </a:r>
                      <a:endParaRPr sz="1100"/>
                    </a:p>
                  </a:txBody>
                  <a:tcPr marT="91425" marB="91425" marR="91425" marL="91425">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tcPr>
                </a:tc>
                <a:tc>
                  <a:txBody>
                    <a:bodyPr/>
                    <a:lstStyle/>
                    <a:p>
                      <a:pPr indent="0" lvl="0" marL="0" rtl="0" algn="l">
                        <a:lnSpc>
                          <a:spcPct val="30000"/>
                        </a:lnSpc>
                        <a:spcBef>
                          <a:spcPts val="0"/>
                        </a:spcBef>
                        <a:spcAft>
                          <a:spcPts val="0"/>
                        </a:spcAft>
                        <a:buNone/>
                      </a:pPr>
                      <a:r>
                        <a:rPr lang="en" sz="1100"/>
                        <a:t>Forward the input value to the process stdin special file.</a:t>
                      </a:r>
                      <a:endParaRPr sz="1100"/>
                    </a:p>
                  </a:txBody>
                  <a:tcPr marT="91425" marB="91425" marR="91425" marL="91425">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tcPr>
                </a:tc>
              </a:tr>
              <a:tr h="223950">
                <a:tc>
                  <a:txBody>
                    <a:bodyPr/>
                    <a:lstStyle/>
                    <a:p>
                      <a:pPr indent="0" lvl="0" marL="0" rtl="0" algn="l">
                        <a:lnSpc>
                          <a:spcPct val="30000"/>
                        </a:lnSpc>
                        <a:spcBef>
                          <a:spcPts val="0"/>
                        </a:spcBef>
                        <a:spcAft>
                          <a:spcPts val="0"/>
                        </a:spcAft>
                        <a:buNone/>
                      </a:pPr>
                      <a:r>
                        <a:rPr lang="en" sz="1100">
                          <a:solidFill>
                            <a:srgbClr val="38761D"/>
                          </a:solidFill>
                        </a:rPr>
                        <a:t>tuple</a:t>
                      </a:r>
                      <a:endParaRPr sz="1100">
                        <a:solidFill>
                          <a:srgbClr val="38761D"/>
                        </a:solidFill>
                      </a:endParaRPr>
                    </a:p>
                  </a:txBody>
                  <a:tcPr marT="91425" marB="91425" marR="91425" marL="91425">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tcPr>
                </a:tc>
                <a:tc>
                  <a:txBody>
                    <a:bodyPr/>
                    <a:lstStyle/>
                    <a:p>
                      <a:pPr indent="0" lvl="0" marL="0" rtl="0" algn="l">
                        <a:lnSpc>
                          <a:spcPct val="30000"/>
                        </a:lnSpc>
                        <a:spcBef>
                          <a:spcPts val="0"/>
                        </a:spcBef>
                        <a:spcAft>
                          <a:spcPts val="0"/>
                        </a:spcAft>
                        <a:buNone/>
                      </a:pPr>
                      <a:r>
                        <a:rPr lang="en" sz="1100">
                          <a:solidFill>
                            <a:srgbClr val="38761D"/>
                          </a:solidFill>
                        </a:rPr>
                        <a:t>Handle a group of input values having any of the above qualifiers.</a:t>
                      </a:r>
                      <a:endParaRPr sz="1100">
                        <a:solidFill>
                          <a:srgbClr val="38761D"/>
                        </a:solidFill>
                      </a:endParaRPr>
                    </a:p>
                  </a:txBody>
                  <a:tcPr marT="91425" marB="91425" marR="91425" marL="91425">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tcPr>
                </a:tc>
              </a:tr>
              <a:tr h="223950">
                <a:tc>
                  <a:txBody>
                    <a:bodyPr/>
                    <a:lstStyle/>
                    <a:p>
                      <a:pPr indent="0" lvl="0" marL="0" rtl="0" algn="l">
                        <a:lnSpc>
                          <a:spcPct val="30000"/>
                        </a:lnSpc>
                        <a:spcBef>
                          <a:spcPts val="0"/>
                        </a:spcBef>
                        <a:spcAft>
                          <a:spcPts val="0"/>
                        </a:spcAft>
                        <a:buNone/>
                      </a:pPr>
                      <a:r>
                        <a:rPr lang="en" sz="1100">
                          <a:solidFill>
                            <a:srgbClr val="38761D"/>
                          </a:solidFill>
                        </a:rPr>
                        <a:t>each</a:t>
                      </a:r>
                      <a:endParaRPr sz="1100">
                        <a:solidFill>
                          <a:srgbClr val="38761D"/>
                        </a:solidFill>
                      </a:endParaRPr>
                    </a:p>
                  </a:txBody>
                  <a:tcPr marT="91425" marB="91425" marR="91425" marL="91425">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B cap="flat" cmpd="sng" w="6350">
                      <a:solidFill>
                        <a:srgbClr val="000000"/>
                      </a:solidFill>
                      <a:prstDash val="solid"/>
                      <a:round/>
                      <a:headEnd len="sm" w="sm" type="none"/>
                      <a:tailEnd len="sm" w="sm" type="none"/>
                    </a:lnB>
                  </a:tcPr>
                </a:tc>
                <a:tc>
                  <a:txBody>
                    <a:bodyPr/>
                    <a:lstStyle/>
                    <a:p>
                      <a:pPr indent="0" lvl="0" marL="0" rtl="0" algn="l">
                        <a:lnSpc>
                          <a:spcPct val="30000"/>
                        </a:lnSpc>
                        <a:spcBef>
                          <a:spcPts val="0"/>
                        </a:spcBef>
                        <a:spcAft>
                          <a:spcPts val="0"/>
                        </a:spcAft>
                        <a:buNone/>
                      </a:pPr>
                      <a:r>
                        <a:rPr lang="en" sz="1100">
                          <a:solidFill>
                            <a:srgbClr val="38761D"/>
                          </a:solidFill>
                        </a:rPr>
                        <a:t>Execute the process for each element in the input collection.</a:t>
                      </a:r>
                      <a:endParaRPr sz="1100">
                        <a:solidFill>
                          <a:srgbClr val="38761D"/>
                        </a:solidFill>
                      </a:endParaRPr>
                    </a:p>
                  </a:txBody>
                  <a:tcPr marT="91425" marB="91425" marR="91425" marL="91425">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B cap="flat" cmpd="sng" w="6350">
                      <a:solidFill>
                        <a:srgbClr val="000000"/>
                      </a:solidFill>
                      <a:prstDash val="solid"/>
                      <a:round/>
                      <a:headEnd len="sm" w="sm" type="none"/>
                      <a:tailEnd len="sm" w="sm" type="none"/>
                    </a:lnB>
                  </a:tcPr>
                </a:tc>
              </a:tr>
            </a:tbl>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2" name="Shape 552"/>
        <p:cNvGrpSpPr/>
        <p:nvPr/>
      </p:nvGrpSpPr>
      <p:grpSpPr>
        <a:xfrm>
          <a:off x="0" y="0"/>
          <a:ext cx="0" cy="0"/>
          <a:chOff x="0" y="0"/>
          <a:chExt cx="0" cy="0"/>
        </a:xfrm>
      </p:grpSpPr>
      <p:cxnSp>
        <p:nvCxnSpPr>
          <p:cNvPr id="553" name="Google Shape;553;p43"/>
          <p:cNvCxnSpPr/>
          <p:nvPr/>
        </p:nvCxnSpPr>
        <p:spPr>
          <a:xfrm flipH="1" rot="10800000">
            <a:off x="505475" y="988963"/>
            <a:ext cx="486600" cy="9900"/>
          </a:xfrm>
          <a:prstGeom prst="straightConnector1">
            <a:avLst/>
          </a:prstGeom>
          <a:noFill/>
          <a:ln cap="flat" cmpd="sng" w="28575">
            <a:solidFill>
              <a:schemeClr val="dk2"/>
            </a:solidFill>
            <a:prstDash val="solid"/>
            <a:round/>
            <a:headEnd len="med" w="med" type="none"/>
            <a:tailEnd len="med" w="med" type="triangle"/>
          </a:ln>
        </p:spPr>
      </p:cxnSp>
      <p:pic>
        <p:nvPicPr>
          <p:cNvPr id="554" name="Google Shape;554;p43"/>
          <p:cNvPicPr preferRelativeResize="0"/>
          <p:nvPr/>
        </p:nvPicPr>
        <p:blipFill>
          <a:blip r:embed="rId3">
            <a:alphaModFix/>
          </a:blip>
          <a:stretch>
            <a:fillRect/>
          </a:stretch>
        </p:blipFill>
        <p:spPr>
          <a:xfrm>
            <a:off x="991975" y="644562"/>
            <a:ext cx="688700" cy="688700"/>
          </a:xfrm>
          <a:prstGeom prst="rect">
            <a:avLst/>
          </a:prstGeom>
          <a:noFill/>
          <a:ln>
            <a:noFill/>
          </a:ln>
        </p:spPr>
      </p:pic>
      <p:sp>
        <p:nvSpPr>
          <p:cNvPr id="555" name="Google Shape;555;p43"/>
          <p:cNvSpPr txBox="1"/>
          <p:nvPr>
            <p:ph idx="4294967295" type="title"/>
          </p:nvPr>
        </p:nvSpPr>
        <p:spPr>
          <a:xfrm>
            <a:off x="1680675" y="598575"/>
            <a:ext cx="6196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Input - val</a:t>
            </a:r>
            <a:endParaRPr/>
          </a:p>
        </p:txBody>
      </p:sp>
      <p:sp>
        <p:nvSpPr>
          <p:cNvPr id="556" name="Google Shape;556;p43"/>
          <p:cNvSpPr txBox="1"/>
          <p:nvPr/>
        </p:nvSpPr>
        <p:spPr>
          <a:xfrm>
            <a:off x="686875" y="1682850"/>
            <a:ext cx="3377100" cy="12621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lang="en"/>
              <a:t>The val qualifier allows you to receive data of any type as input. It can be accessed in the process script by using the specified input name</a:t>
            </a:r>
            <a:endParaRPr/>
          </a:p>
        </p:txBody>
      </p:sp>
      <p:sp>
        <p:nvSpPr>
          <p:cNvPr id="557" name="Google Shape;557;p43"/>
          <p:cNvSpPr txBox="1"/>
          <p:nvPr/>
        </p:nvSpPr>
        <p:spPr>
          <a:xfrm>
            <a:off x="5117225" y="463650"/>
            <a:ext cx="3480300" cy="2693700"/>
          </a:xfrm>
          <a:prstGeom prst="rect">
            <a:avLst/>
          </a:prstGeom>
          <a:solidFill>
            <a:srgbClr val="D0E0E3"/>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t>num = Channel.from( 1, 3, 5, 7 )</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rPr lang="en" sz="1100"/>
              <a:t>process basicExample {</a:t>
            </a:r>
            <a:endParaRPr sz="1100"/>
          </a:p>
          <a:p>
            <a:pPr indent="0" lvl="0" marL="0" rtl="0" algn="l">
              <a:spcBef>
                <a:spcPts val="0"/>
              </a:spcBef>
              <a:spcAft>
                <a:spcPts val="0"/>
              </a:spcAft>
              <a:buNone/>
            </a:pPr>
            <a:r>
              <a:rPr lang="en" sz="1100"/>
              <a:t>echo true</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rPr lang="en" sz="1100"/>
              <a:t>input:</a:t>
            </a:r>
            <a:endParaRPr sz="1100"/>
          </a:p>
          <a:p>
            <a:pPr indent="0" lvl="0" marL="0" rtl="0" algn="l">
              <a:spcBef>
                <a:spcPts val="0"/>
              </a:spcBef>
              <a:spcAft>
                <a:spcPts val="0"/>
              </a:spcAft>
              <a:buNone/>
            </a:pPr>
            <a:r>
              <a:rPr lang="en" sz="1100">
                <a:solidFill>
                  <a:srgbClr val="0000FF"/>
                </a:solidFill>
              </a:rPr>
              <a:t>val x </a:t>
            </a:r>
            <a:endParaRPr sz="1100">
              <a:solidFill>
                <a:srgbClr val="0000FF"/>
              </a:solidFill>
            </a:endParaRPr>
          </a:p>
          <a:p>
            <a:pPr indent="0" lvl="0" marL="0" rtl="0" algn="l">
              <a:spcBef>
                <a:spcPts val="0"/>
              </a:spcBef>
              <a:spcAft>
                <a:spcPts val="0"/>
              </a:spcAft>
              <a:buNone/>
            </a:pPr>
            <a:r>
              <a:t/>
            </a:r>
            <a:endParaRPr sz="1100"/>
          </a:p>
          <a:p>
            <a:pPr indent="0" lvl="0" marL="0" rtl="0" algn="l">
              <a:spcBef>
                <a:spcPts val="0"/>
              </a:spcBef>
              <a:spcAft>
                <a:spcPts val="0"/>
              </a:spcAft>
              <a:buNone/>
            </a:pPr>
            <a:r>
              <a:rPr lang="en" sz="1100"/>
              <a:t>script:</a:t>
            </a:r>
            <a:endParaRPr sz="1100"/>
          </a:p>
          <a:p>
            <a:pPr indent="0" lvl="0" marL="0" rtl="0" algn="l">
              <a:spcBef>
                <a:spcPts val="0"/>
              </a:spcBef>
              <a:spcAft>
                <a:spcPts val="0"/>
              </a:spcAft>
              <a:buNone/>
            </a:pPr>
            <a:r>
              <a:rPr lang="en" sz="1100"/>
              <a:t>"echo process job $x"</a:t>
            </a:r>
            <a:endParaRPr sz="1100"/>
          </a:p>
          <a:p>
            <a:pPr indent="0" lvl="0" marL="0" rtl="0" algn="l">
              <a:spcBef>
                <a:spcPts val="0"/>
              </a:spcBef>
              <a:spcAft>
                <a:spcPts val="0"/>
              </a:spcAft>
              <a:buNone/>
            </a:pPr>
            <a:r>
              <a:rPr lang="en" sz="1100"/>
              <a:t>}</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rPr lang="en" sz="1000"/>
              <a:t>workflow { </a:t>
            </a:r>
            <a:endParaRPr sz="1000"/>
          </a:p>
          <a:p>
            <a:pPr indent="0" lvl="0" marL="0" rtl="0" algn="l">
              <a:spcBef>
                <a:spcPts val="0"/>
              </a:spcBef>
              <a:spcAft>
                <a:spcPts val="0"/>
              </a:spcAft>
              <a:buNone/>
            </a:pPr>
            <a:r>
              <a:rPr lang="en" sz="1100"/>
              <a:t>basicExample</a:t>
            </a:r>
            <a:r>
              <a:rPr lang="en" sz="1000"/>
              <a:t>(</a:t>
            </a:r>
            <a:r>
              <a:rPr lang="en" sz="1100"/>
              <a:t>num</a:t>
            </a:r>
            <a:r>
              <a:rPr lang="en" sz="1000"/>
              <a:t>)</a:t>
            </a:r>
            <a:endParaRPr sz="1000"/>
          </a:p>
          <a:p>
            <a:pPr indent="0" lvl="0" marL="0" rtl="0" algn="l">
              <a:spcBef>
                <a:spcPts val="0"/>
              </a:spcBef>
              <a:spcAft>
                <a:spcPts val="0"/>
              </a:spcAft>
              <a:buNone/>
            </a:pPr>
            <a:r>
              <a:rPr lang="en" sz="1000"/>
              <a:t>}</a:t>
            </a:r>
            <a:endParaRPr sz="1100"/>
          </a:p>
        </p:txBody>
      </p:sp>
      <p:pic>
        <p:nvPicPr>
          <p:cNvPr id="558" name="Google Shape;558;p43"/>
          <p:cNvPicPr preferRelativeResize="0"/>
          <p:nvPr/>
        </p:nvPicPr>
        <p:blipFill>
          <a:blip r:embed="rId4">
            <a:alphaModFix/>
          </a:blip>
          <a:stretch>
            <a:fillRect/>
          </a:stretch>
        </p:blipFill>
        <p:spPr>
          <a:xfrm>
            <a:off x="5403925" y="3320088"/>
            <a:ext cx="2932800" cy="1170875"/>
          </a:xfrm>
          <a:prstGeom prst="rect">
            <a:avLst/>
          </a:prstGeom>
          <a:noFill/>
          <a:ln>
            <a:noFill/>
          </a:ln>
        </p:spPr>
      </p:pic>
      <p:sp>
        <p:nvSpPr>
          <p:cNvPr id="559" name="Google Shape;559;p43"/>
          <p:cNvSpPr/>
          <p:nvPr/>
        </p:nvSpPr>
        <p:spPr>
          <a:xfrm rot="-5400000">
            <a:off x="3370375" y="2874250"/>
            <a:ext cx="378300" cy="1008900"/>
          </a:xfrm>
          <a:prstGeom prst="can">
            <a:avLst>
              <a:gd fmla="val 59536"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43"/>
          <p:cNvSpPr/>
          <p:nvPr/>
        </p:nvSpPr>
        <p:spPr>
          <a:xfrm rot="-5400000">
            <a:off x="2587425" y="2874250"/>
            <a:ext cx="378300" cy="1008900"/>
          </a:xfrm>
          <a:prstGeom prst="can">
            <a:avLst>
              <a:gd fmla="val 59536"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43"/>
          <p:cNvSpPr/>
          <p:nvPr/>
        </p:nvSpPr>
        <p:spPr>
          <a:xfrm rot="-5400000">
            <a:off x="1804475" y="2874250"/>
            <a:ext cx="378300" cy="1008900"/>
          </a:xfrm>
          <a:prstGeom prst="can">
            <a:avLst>
              <a:gd fmla="val 59536"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43"/>
          <p:cNvSpPr/>
          <p:nvPr/>
        </p:nvSpPr>
        <p:spPr>
          <a:xfrm rot="-5400000">
            <a:off x="1021525" y="2874250"/>
            <a:ext cx="378300" cy="1008900"/>
          </a:xfrm>
          <a:prstGeom prst="can">
            <a:avLst>
              <a:gd fmla="val 59536"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43"/>
          <p:cNvSpPr txBox="1"/>
          <p:nvPr/>
        </p:nvSpPr>
        <p:spPr>
          <a:xfrm>
            <a:off x="1111275" y="3189575"/>
            <a:ext cx="279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a:ea typeface="Nunito"/>
                <a:cs typeface="Nunito"/>
                <a:sym typeface="Nunito"/>
              </a:rPr>
              <a:t>1</a:t>
            </a:r>
            <a:endParaRPr>
              <a:latin typeface="Nunito"/>
              <a:ea typeface="Nunito"/>
              <a:cs typeface="Nunito"/>
              <a:sym typeface="Nunito"/>
            </a:endParaRPr>
          </a:p>
        </p:txBody>
      </p:sp>
      <p:sp>
        <p:nvSpPr>
          <p:cNvPr id="564" name="Google Shape;564;p43"/>
          <p:cNvSpPr txBox="1"/>
          <p:nvPr/>
        </p:nvSpPr>
        <p:spPr>
          <a:xfrm>
            <a:off x="1921250" y="3189575"/>
            <a:ext cx="279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a:ea typeface="Nunito"/>
                <a:cs typeface="Nunito"/>
                <a:sym typeface="Nunito"/>
              </a:rPr>
              <a:t>3</a:t>
            </a:r>
            <a:endParaRPr>
              <a:latin typeface="Nunito"/>
              <a:ea typeface="Nunito"/>
              <a:cs typeface="Nunito"/>
              <a:sym typeface="Nunito"/>
            </a:endParaRPr>
          </a:p>
        </p:txBody>
      </p:sp>
      <p:sp>
        <p:nvSpPr>
          <p:cNvPr id="565" name="Google Shape;565;p43"/>
          <p:cNvSpPr txBox="1"/>
          <p:nvPr/>
        </p:nvSpPr>
        <p:spPr>
          <a:xfrm>
            <a:off x="2686175" y="3189575"/>
            <a:ext cx="279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a:ea typeface="Nunito"/>
                <a:cs typeface="Nunito"/>
                <a:sym typeface="Nunito"/>
              </a:rPr>
              <a:t>5</a:t>
            </a:r>
            <a:endParaRPr>
              <a:latin typeface="Nunito"/>
              <a:ea typeface="Nunito"/>
              <a:cs typeface="Nunito"/>
              <a:sym typeface="Nunito"/>
            </a:endParaRPr>
          </a:p>
        </p:txBody>
      </p:sp>
      <p:sp>
        <p:nvSpPr>
          <p:cNvPr id="566" name="Google Shape;566;p43"/>
          <p:cNvSpPr txBox="1"/>
          <p:nvPr/>
        </p:nvSpPr>
        <p:spPr>
          <a:xfrm>
            <a:off x="3451100" y="3189575"/>
            <a:ext cx="279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a:ea typeface="Nunito"/>
                <a:cs typeface="Nunito"/>
                <a:sym typeface="Nunito"/>
              </a:rPr>
              <a:t>7</a:t>
            </a:r>
            <a:endParaRPr>
              <a:latin typeface="Nunito"/>
              <a:ea typeface="Nunito"/>
              <a:cs typeface="Nunito"/>
              <a:sym typeface="Nunito"/>
            </a:endParaRPr>
          </a:p>
        </p:txBody>
      </p:sp>
      <p:cxnSp>
        <p:nvCxnSpPr>
          <p:cNvPr id="567" name="Google Shape;567;p43"/>
          <p:cNvCxnSpPr>
            <a:stCxn id="563" idx="2"/>
            <a:endCxn id="568" idx="0"/>
          </p:cNvCxnSpPr>
          <p:nvPr/>
        </p:nvCxnSpPr>
        <p:spPr>
          <a:xfrm flipH="1">
            <a:off x="744525" y="3589775"/>
            <a:ext cx="506400" cy="631500"/>
          </a:xfrm>
          <a:prstGeom prst="straightConnector1">
            <a:avLst/>
          </a:prstGeom>
          <a:noFill/>
          <a:ln cap="flat" cmpd="sng" w="9525">
            <a:solidFill>
              <a:schemeClr val="dk2"/>
            </a:solidFill>
            <a:prstDash val="solid"/>
            <a:round/>
            <a:headEnd len="med" w="med" type="none"/>
            <a:tailEnd len="med" w="med" type="triangle"/>
          </a:ln>
        </p:spPr>
      </p:cxnSp>
      <p:cxnSp>
        <p:nvCxnSpPr>
          <p:cNvPr id="569" name="Google Shape;569;p43"/>
          <p:cNvCxnSpPr>
            <a:stCxn id="564" idx="2"/>
            <a:endCxn id="570" idx="0"/>
          </p:cNvCxnSpPr>
          <p:nvPr/>
        </p:nvCxnSpPr>
        <p:spPr>
          <a:xfrm flipH="1">
            <a:off x="1993700" y="3589775"/>
            <a:ext cx="67200" cy="985500"/>
          </a:xfrm>
          <a:prstGeom prst="straightConnector1">
            <a:avLst/>
          </a:prstGeom>
          <a:noFill/>
          <a:ln cap="flat" cmpd="sng" w="9525">
            <a:solidFill>
              <a:schemeClr val="dk2"/>
            </a:solidFill>
            <a:prstDash val="solid"/>
            <a:round/>
            <a:headEnd len="med" w="med" type="none"/>
            <a:tailEnd len="med" w="med" type="triangle"/>
          </a:ln>
        </p:spPr>
      </p:cxnSp>
      <p:cxnSp>
        <p:nvCxnSpPr>
          <p:cNvPr id="571" name="Google Shape;571;p43"/>
          <p:cNvCxnSpPr>
            <a:stCxn id="565" idx="2"/>
            <a:endCxn id="572" idx="0"/>
          </p:cNvCxnSpPr>
          <p:nvPr/>
        </p:nvCxnSpPr>
        <p:spPr>
          <a:xfrm>
            <a:off x="2825825" y="3589775"/>
            <a:ext cx="119400" cy="597300"/>
          </a:xfrm>
          <a:prstGeom prst="straightConnector1">
            <a:avLst/>
          </a:prstGeom>
          <a:noFill/>
          <a:ln cap="flat" cmpd="sng" w="9525">
            <a:solidFill>
              <a:schemeClr val="dk2"/>
            </a:solidFill>
            <a:prstDash val="solid"/>
            <a:round/>
            <a:headEnd len="med" w="med" type="none"/>
            <a:tailEnd len="med" w="med" type="triangle"/>
          </a:ln>
        </p:spPr>
      </p:cxnSp>
      <p:cxnSp>
        <p:nvCxnSpPr>
          <p:cNvPr id="573" name="Google Shape;573;p43"/>
          <p:cNvCxnSpPr>
            <a:stCxn id="566" idx="2"/>
            <a:endCxn id="574" idx="0"/>
          </p:cNvCxnSpPr>
          <p:nvPr/>
        </p:nvCxnSpPr>
        <p:spPr>
          <a:xfrm>
            <a:off x="3590750" y="3589775"/>
            <a:ext cx="691800" cy="1032900"/>
          </a:xfrm>
          <a:prstGeom prst="straightConnector1">
            <a:avLst/>
          </a:prstGeom>
          <a:noFill/>
          <a:ln cap="flat" cmpd="sng" w="9525">
            <a:solidFill>
              <a:schemeClr val="dk2"/>
            </a:solidFill>
            <a:prstDash val="solid"/>
            <a:round/>
            <a:headEnd len="med" w="med" type="none"/>
            <a:tailEnd len="med" w="med" type="triangle"/>
          </a:ln>
        </p:spPr>
      </p:cxnSp>
      <p:sp>
        <p:nvSpPr>
          <p:cNvPr id="568" name="Google Shape;568;p43"/>
          <p:cNvSpPr txBox="1"/>
          <p:nvPr/>
        </p:nvSpPr>
        <p:spPr>
          <a:xfrm>
            <a:off x="0" y="4221275"/>
            <a:ext cx="14892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rgbClr val="BF9000"/>
                </a:solidFill>
                <a:latin typeface="Nunito"/>
                <a:ea typeface="Nunito"/>
                <a:cs typeface="Nunito"/>
                <a:sym typeface="Nunito"/>
              </a:rPr>
              <a:t>echo process job 1</a:t>
            </a:r>
            <a:endParaRPr sz="1100">
              <a:solidFill>
                <a:srgbClr val="BF9000"/>
              </a:solidFill>
              <a:latin typeface="Nunito"/>
              <a:ea typeface="Nunito"/>
              <a:cs typeface="Nunito"/>
              <a:sym typeface="Nunito"/>
            </a:endParaRPr>
          </a:p>
        </p:txBody>
      </p:sp>
      <p:sp>
        <p:nvSpPr>
          <p:cNvPr id="570" name="Google Shape;570;p43"/>
          <p:cNvSpPr txBox="1"/>
          <p:nvPr/>
        </p:nvSpPr>
        <p:spPr>
          <a:xfrm>
            <a:off x="1249025" y="4575275"/>
            <a:ext cx="14892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rgbClr val="BF9000"/>
                </a:solidFill>
                <a:latin typeface="Nunito"/>
                <a:ea typeface="Nunito"/>
                <a:cs typeface="Nunito"/>
                <a:sym typeface="Nunito"/>
              </a:rPr>
              <a:t>echo process job 3</a:t>
            </a:r>
            <a:endParaRPr sz="1100">
              <a:solidFill>
                <a:srgbClr val="BF9000"/>
              </a:solidFill>
              <a:latin typeface="Nunito"/>
              <a:ea typeface="Nunito"/>
              <a:cs typeface="Nunito"/>
              <a:sym typeface="Nunito"/>
            </a:endParaRPr>
          </a:p>
        </p:txBody>
      </p:sp>
      <p:sp>
        <p:nvSpPr>
          <p:cNvPr id="572" name="Google Shape;572;p43"/>
          <p:cNvSpPr txBox="1"/>
          <p:nvPr/>
        </p:nvSpPr>
        <p:spPr>
          <a:xfrm>
            <a:off x="2200550" y="4187075"/>
            <a:ext cx="14892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rgbClr val="BF9000"/>
                </a:solidFill>
                <a:latin typeface="Nunito"/>
                <a:ea typeface="Nunito"/>
                <a:cs typeface="Nunito"/>
                <a:sym typeface="Nunito"/>
              </a:rPr>
              <a:t>echo process job 5</a:t>
            </a:r>
            <a:endParaRPr sz="1100">
              <a:solidFill>
                <a:srgbClr val="BF9000"/>
              </a:solidFill>
              <a:latin typeface="Nunito"/>
              <a:ea typeface="Nunito"/>
              <a:cs typeface="Nunito"/>
              <a:sym typeface="Nunito"/>
            </a:endParaRPr>
          </a:p>
        </p:txBody>
      </p:sp>
      <p:sp>
        <p:nvSpPr>
          <p:cNvPr id="574" name="Google Shape;574;p43"/>
          <p:cNvSpPr txBox="1"/>
          <p:nvPr/>
        </p:nvSpPr>
        <p:spPr>
          <a:xfrm>
            <a:off x="3537800" y="4622800"/>
            <a:ext cx="14892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rgbClr val="BF9000"/>
                </a:solidFill>
                <a:latin typeface="Nunito"/>
                <a:ea typeface="Nunito"/>
                <a:cs typeface="Nunito"/>
                <a:sym typeface="Nunito"/>
              </a:rPr>
              <a:t>echo process job 7</a:t>
            </a:r>
            <a:endParaRPr sz="1100">
              <a:solidFill>
                <a:srgbClr val="BF9000"/>
              </a:solidFill>
              <a:latin typeface="Nunito"/>
              <a:ea typeface="Nunito"/>
              <a:cs typeface="Nunito"/>
              <a:sym typeface="Nunito"/>
            </a:endParaRPr>
          </a:p>
        </p:txBody>
      </p:sp>
      <p:sp>
        <p:nvSpPr>
          <p:cNvPr id="575" name="Google Shape;575;p43"/>
          <p:cNvSpPr txBox="1"/>
          <p:nvPr/>
        </p:nvSpPr>
        <p:spPr>
          <a:xfrm>
            <a:off x="543675" y="3711425"/>
            <a:ext cx="5676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rgbClr val="0B5394"/>
                </a:solidFill>
                <a:latin typeface="Nunito"/>
                <a:ea typeface="Nunito"/>
                <a:cs typeface="Nunito"/>
                <a:sym typeface="Nunito"/>
              </a:rPr>
              <a:t>x=1</a:t>
            </a:r>
            <a:endParaRPr sz="1100">
              <a:solidFill>
                <a:srgbClr val="0B5394"/>
              </a:solidFill>
              <a:latin typeface="Nunito"/>
              <a:ea typeface="Nunito"/>
              <a:cs typeface="Nunito"/>
              <a:sym typeface="Nunito"/>
            </a:endParaRPr>
          </a:p>
        </p:txBody>
      </p:sp>
      <p:sp>
        <p:nvSpPr>
          <p:cNvPr id="576" name="Google Shape;576;p43"/>
          <p:cNvSpPr txBox="1"/>
          <p:nvPr/>
        </p:nvSpPr>
        <p:spPr>
          <a:xfrm>
            <a:off x="1684750" y="3798875"/>
            <a:ext cx="5676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rgbClr val="0B5394"/>
                </a:solidFill>
                <a:latin typeface="Nunito"/>
                <a:ea typeface="Nunito"/>
                <a:cs typeface="Nunito"/>
                <a:sym typeface="Nunito"/>
              </a:rPr>
              <a:t>x=3</a:t>
            </a:r>
            <a:endParaRPr sz="1100">
              <a:solidFill>
                <a:srgbClr val="0B5394"/>
              </a:solidFill>
              <a:latin typeface="Nunito"/>
              <a:ea typeface="Nunito"/>
              <a:cs typeface="Nunito"/>
              <a:sym typeface="Nunito"/>
            </a:endParaRPr>
          </a:p>
        </p:txBody>
      </p:sp>
      <p:sp>
        <p:nvSpPr>
          <p:cNvPr id="577" name="Google Shape;577;p43"/>
          <p:cNvSpPr txBox="1"/>
          <p:nvPr/>
        </p:nvSpPr>
        <p:spPr>
          <a:xfrm>
            <a:off x="2492775" y="3798875"/>
            <a:ext cx="5676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rgbClr val="0B5394"/>
                </a:solidFill>
                <a:latin typeface="Nunito"/>
                <a:ea typeface="Nunito"/>
                <a:cs typeface="Nunito"/>
                <a:sym typeface="Nunito"/>
              </a:rPr>
              <a:t>x=5</a:t>
            </a:r>
            <a:endParaRPr sz="1100">
              <a:solidFill>
                <a:srgbClr val="0B5394"/>
              </a:solidFill>
              <a:latin typeface="Nunito"/>
              <a:ea typeface="Nunito"/>
              <a:cs typeface="Nunito"/>
              <a:sym typeface="Nunito"/>
            </a:endParaRPr>
          </a:p>
        </p:txBody>
      </p:sp>
      <p:sp>
        <p:nvSpPr>
          <p:cNvPr id="578" name="Google Shape;578;p43"/>
          <p:cNvSpPr txBox="1"/>
          <p:nvPr/>
        </p:nvSpPr>
        <p:spPr>
          <a:xfrm>
            <a:off x="3442138" y="3758200"/>
            <a:ext cx="5676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rgbClr val="0B5394"/>
                </a:solidFill>
                <a:latin typeface="Nunito"/>
                <a:ea typeface="Nunito"/>
                <a:cs typeface="Nunito"/>
                <a:sym typeface="Nunito"/>
              </a:rPr>
              <a:t>x=7</a:t>
            </a:r>
            <a:endParaRPr sz="1100">
              <a:solidFill>
                <a:srgbClr val="0B5394"/>
              </a:solidFill>
              <a:latin typeface="Nunito"/>
              <a:ea typeface="Nunito"/>
              <a:cs typeface="Nunito"/>
              <a:sym typeface="Nunito"/>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2" name="Shape 582"/>
        <p:cNvGrpSpPr/>
        <p:nvPr/>
      </p:nvGrpSpPr>
      <p:grpSpPr>
        <a:xfrm>
          <a:off x="0" y="0"/>
          <a:ext cx="0" cy="0"/>
          <a:chOff x="0" y="0"/>
          <a:chExt cx="0" cy="0"/>
        </a:xfrm>
      </p:grpSpPr>
      <p:cxnSp>
        <p:nvCxnSpPr>
          <p:cNvPr id="583" name="Google Shape;583;p44"/>
          <p:cNvCxnSpPr/>
          <p:nvPr/>
        </p:nvCxnSpPr>
        <p:spPr>
          <a:xfrm flipH="1" rot="10800000">
            <a:off x="505475" y="988963"/>
            <a:ext cx="486600" cy="9900"/>
          </a:xfrm>
          <a:prstGeom prst="straightConnector1">
            <a:avLst/>
          </a:prstGeom>
          <a:noFill/>
          <a:ln cap="flat" cmpd="sng" w="28575">
            <a:solidFill>
              <a:schemeClr val="dk2"/>
            </a:solidFill>
            <a:prstDash val="solid"/>
            <a:round/>
            <a:headEnd len="med" w="med" type="none"/>
            <a:tailEnd len="med" w="med" type="triangle"/>
          </a:ln>
        </p:spPr>
      </p:cxnSp>
      <p:pic>
        <p:nvPicPr>
          <p:cNvPr id="584" name="Google Shape;584;p44"/>
          <p:cNvPicPr preferRelativeResize="0"/>
          <p:nvPr/>
        </p:nvPicPr>
        <p:blipFill>
          <a:blip r:embed="rId3">
            <a:alphaModFix/>
          </a:blip>
          <a:stretch>
            <a:fillRect/>
          </a:stretch>
        </p:blipFill>
        <p:spPr>
          <a:xfrm>
            <a:off x="991975" y="644562"/>
            <a:ext cx="688700" cy="688700"/>
          </a:xfrm>
          <a:prstGeom prst="rect">
            <a:avLst/>
          </a:prstGeom>
          <a:noFill/>
          <a:ln>
            <a:noFill/>
          </a:ln>
        </p:spPr>
      </p:pic>
      <p:sp>
        <p:nvSpPr>
          <p:cNvPr id="585" name="Google Shape;585;p44"/>
          <p:cNvSpPr txBox="1"/>
          <p:nvPr>
            <p:ph idx="4294967295" type="title"/>
          </p:nvPr>
        </p:nvSpPr>
        <p:spPr>
          <a:xfrm>
            <a:off x="1680675" y="598575"/>
            <a:ext cx="6196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Input - file</a:t>
            </a:r>
            <a:endParaRPr/>
          </a:p>
        </p:txBody>
      </p:sp>
      <p:sp>
        <p:nvSpPr>
          <p:cNvPr id="586" name="Google Shape;586;p44"/>
          <p:cNvSpPr txBox="1"/>
          <p:nvPr/>
        </p:nvSpPr>
        <p:spPr>
          <a:xfrm>
            <a:off x="643950" y="1578513"/>
            <a:ext cx="3711900" cy="1031400"/>
          </a:xfrm>
          <a:prstGeom prst="rect">
            <a:avLst/>
          </a:prstGeom>
          <a:noFill/>
          <a:ln>
            <a:noFill/>
          </a:ln>
        </p:spPr>
        <p:txBody>
          <a:bodyPr anchorCtr="0" anchor="t" bIns="91425" lIns="91425" spcFirstLastPara="1" rIns="91425" wrap="square" tIns="91425">
            <a:spAutoFit/>
          </a:bodyPr>
          <a:lstStyle/>
          <a:p>
            <a:pPr indent="-298450" lvl="0" marL="457200" rtl="0" algn="l">
              <a:spcBef>
                <a:spcPts val="0"/>
              </a:spcBef>
              <a:spcAft>
                <a:spcPts val="0"/>
              </a:spcAft>
              <a:buSzPts val="1100"/>
              <a:buChar char="●"/>
            </a:pPr>
            <a:r>
              <a:rPr lang="en" sz="1100"/>
              <a:t>The file qualifier allows the handling of file values in the process execution context. This means that Nextflow will stage it in the process execution directory, and it can be access in the script by using the name specified in the input declaration</a:t>
            </a:r>
            <a:endParaRPr sz="1100"/>
          </a:p>
        </p:txBody>
      </p:sp>
      <p:sp>
        <p:nvSpPr>
          <p:cNvPr id="587" name="Google Shape;587;p44"/>
          <p:cNvSpPr txBox="1"/>
          <p:nvPr/>
        </p:nvSpPr>
        <p:spPr>
          <a:xfrm>
            <a:off x="5117225" y="311250"/>
            <a:ext cx="3832200" cy="2575200"/>
          </a:xfrm>
          <a:prstGeom prst="rect">
            <a:avLst/>
          </a:prstGeom>
          <a:solidFill>
            <a:srgbClr val="D0E0E3"/>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t>mzMLFiles = Channel.fromPath( '/some/path/*.mzML' )</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rPr lang="en" sz="1100"/>
              <a:t>process featureFinder {</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rPr lang="en" sz="1100"/>
              <a:t>Input:</a:t>
            </a:r>
            <a:endParaRPr sz="1100"/>
          </a:p>
          <a:p>
            <a:pPr indent="0" lvl="0" marL="0" rtl="0" algn="l">
              <a:spcBef>
                <a:spcPts val="0"/>
              </a:spcBef>
              <a:spcAft>
                <a:spcPts val="0"/>
              </a:spcAft>
              <a:buNone/>
            </a:pPr>
            <a:r>
              <a:rPr lang="en" sz="1100">
                <a:solidFill>
                  <a:srgbClr val="0000FF"/>
                </a:solidFill>
              </a:rPr>
              <a:t>file mzML</a:t>
            </a:r>
            <a:endParaRPr sz="1100">
              <a:solidFill>
                <a:srgbClr val="0000FF"/>
              </a:solidFill>
            </a:endParaRPr>
          </a:p>
          <a:p>
            <a:pPr indent="0" lvl="0" marL="0" rtl="0" algn="l">
              <a:spcBef>
                <a:spcPts val="0"/>
              </a:spcBef>
              <a:spcAft>
                <a:spcPts val="0"/>
              </a:spcAft>
              <a:buNone/>
            </a:pPr>
            <a:r>
              <a:t/>
            </a:r>
            <a:endParaRPr sz="1100"/>
          </a:p>
          <a:p>
            <a:pPr indent="0" lvl="0" marL="0" rtl="0" algn="l">
              <a:lnSpc>
                <a:spcPct val="115000"/>
              </a:lnSpc>
              <a:spcBef>
                <a:spcPts val="0"/>
              </a:spcBef>
              <a:spcAft>
                <a:spcPts val="0"/>
              </a:spcAft>
              <a:buNone/>
            </a:pPr>
            <a:r>
              <a:rPr lang="en" sz="1100"/>
              <a:t>"FeatureFinderMetabo -in ${mzML} -out ${mzML.baseName}.featureXML"</a:t>
            </a:r>
            <a:endParaRPr sz="1100"/>
          </a:p>
          <a:p>
            <a:pPr indent="0" lvl="0" marL="0" rtl="0" algn="l">
              <a:spcBef>
                <a:spcPts val="0"/>
              </a:spcBef>
              <a:spcAft>
                <a:spcPts val="0"/>
              </a:spcAft>
              <a:buNone/>
            </a:pPr>
            <a:r>
              <a:rPr lang="en" sz="1100"/>
              <a:t>}</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rPr lang="en" sz="1000"/>
              <a:t>workflow { </a:t>
            </a:r>
            <a:endParaRPr sz="1000"/>
          </a:p>
          <a:p>
            <a:pPr indent="0" lvl="0" marL="0" rtl="0" algn="l">
              <a:spcBef>
                <a:spcPts val="0"/>
              </a:spcBef>
              <a:spcAft>
                <a:spcPts val="0"/>
              </a:spcAft>
              <a:buNone/>
            </a:pPr>
            <a:r>
              <a:rPr lang="en" sz="1100"/>
              <a:t>featureFinder</a:t>
            </a:r>
            <a:r>
              <a:rPr lang="en" sz="1000"/>
              <a:t>(</a:t>
            </a:r>
            <a:r>
              <a:rPr lang="en" sz="1100"/>
              <a:t>mzMLFiles</a:t>
            </a:r>
            <a:r>
              <a:rPr lang="en" sz="1000"/>
              <a:t>)</a:t>
            </a:r>
            <a:endParaRPr sz="1000"/>
          </a:p>
          <a:p>
            <a:pPr indent="0" lvl="0" marL="0" rtl="0" algn="l">
              <a:spcBef>
                <a:spcPts val="0"/>
              </a:spcBef>
              <a:spcAft>
                <a:spcPts val="0"/>
              </a:spcAft>
              <a:buNone/>
            </a:pPr>
            <a:r>
              <a:rPr lang="en" sz="1000"/>
              <a:t>}</a:t>
            </a:r>
            <a:endParaRPr sz="1000"/>
          </a:p>
        </p:txBody>
      </p:sp>
      <p:sp>
        <p:nvSpPr>
          <p:cNvPr id="588" name="Google Shape;588;p44"/>
          <p:cNvSpPr/>
          <p:nvPr/>
        </p:nvSpPr>
        <p:spPr>
          <a:xfrm rot="-5400000">
            <a:off x="4742500" y="2736875"/>
            <a:ext cx="378300" cy="1008900"/>
          </a:xfrm>
          <a:prstGeom prst="can">
            <a:avLst>
              <a:gd fmla="val 59536"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44"/>
          <p:cNvSpPr/>
          <p:nvPr/>
        </p:nvSpPr>
        <p:spPr>
          <a:xfrm rot="-5400000">
            <a:off x="3959550" y="2736875"/>
            <a:ext cx="378300" cy="1008900"/>
          </a:xfrm>
          <a:prstGeom prst="can">
            <a:avLst>
              <a:gd fmla="val 59536"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44"/>
          <p:cNvSpPr/>
          <p:nvPr/>
        </p:nvSpPr>
        <p:spPr>
          <a:xfrm rot="-5400000">
            <a:off x="3176600" y="2736875"/>
            <a:ext cx="378300" cy="1008900"/>
          </a:xfrm>
          <a:prstGeom prst="can">
            <a:avLst>
              <a:gd fmla="val 59536"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44"/>
          <p:cNvSpPr txBox="1"/>
          <p:nvPr/>
        </p:nvSpPr>
        <p:spPr>
          <a:xfrm>
            <a:off x="3092975" y="3064325"/>
            <a:ext cx="7317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Nunito"/>
                <a:ea typeface="Nunito"/>
                <a:cs typeface="Nunito"/>
                <a:sym typeface="Nunito"/>
              </a:rPr>
              <a:t>x.mzML</a:t>
            </a:r>
            <a:endParaRPr sz="1100">
              <a:latin typeface="Nunito"/>
              <a:ea typeface="Nunito"/>
              <a:cs typeface="Nunito"/>
              <a:sym typeface="Nunito"/>
            </a:endParaRPr>
          </a:p>
        </p:txBody>
      </p:sp>
      <p:cxnSp>
        <p:nvCxnSpPr>
          <p:cNvPr id="592" name="Google Shape;592;p44"/>
          <p:cNvCxnSpPr>
            <a:stCxn id="590" idx="2"/>
            <a:endCxn id="593" idx="0"/>
          </p:cNvCxnSpPr>
          <p:nvPr/>
        </p:nvCxnSpPr>
        <p:spPr>
          <a:xfrm flipH="1">
            <a:off x="1599350" y="3430475"/>
            <a:ext cx="1766400" cy="1039800"/>
          </a:xfrm>
          <a:prstGeom prst="straightConnector1">
            <a:avLst/>
          </a:prstGeom>
          <a:noFill/>
          <a:ln cap="flat" cmpd="sng" w="9525">
            <a:solidFill>
              <a:schemeClr val="dk2"/>
            </a:solidFill>
            <a:prstDash val="solid"/>
            <a:round/>
            <a:headEnd len="med" w="med" type="none"/>
            <a:tailEnd len="med" w="med" type="triangle"/>
          </a:ln>
        </p:spPr>
      </p:cxnSp>
      <p:cxnSp>
        <p:nvCxnSpPr>
          <p:cNvPr id="594" name="Google Shape;594;p44"/>
          <p:cNvCxnSpPr>
            <a:stCxn id="589" idx="2"/>
            <a:endCxn id="595" idx="0"/>
          </p:cNvCxnSpPr>
          <p:nvPr/>
        </p:nvCxnSpPr>
        <p:spPr>
          <a:xfrm>
            <a:off x="4148700" y="3430475"/>
            <a:ext cx="87300" cy="1039800"/>
          </a:xfrm>
          <a:prstGeom prst="straightConnector1">
            <a:avLst/>
          </a:prstGeom>
          <a:noFill/>
          <a:ln cap="flat" cmpd="sng" w="9525">
            <a:solidFill>
              <a:schemeClr val="dk2"/>
            </a:solidFill>
            <a:prstDash val="solid"/>
            <a:round/>
            <a:headEnd len="med" w="med" type="none"/>
            <a:tailEnd len="med" w="med" type="triangle"/>
          </a:ln>
        </p:spPr>
      </p:cxnSp>
      <p:cxnSp>
        <p:nvCxnSpPr>
          <p:cNvPr id="596" name="Google Shape;596;p44"/>
          <p:cNvCxnSpPr>
            <a:stCxn id="588" idx="2"/>
            <a:endCxn id="597" idx="0"/>
          </p:cNvCxnSpPr>
          <p:nvPr/>
        </p:nvCxnSpPr>
        <p:spPr>
          <a:xfrm>
            <a:off x="4931650" y="3430475"/>
            <a:ext cx="2033100" cy="973200"/>
          </a:xfrm>
          <a:prstGeom prst="straightConnector1">
            <a:avLst/>
          </a:prstGeom>
          <a:noFill/>
          <a:ln cap="flat" cmpd="sng" w="9525">
            <a:solidFill>
              <a:schemeClr val="dk2"/>
            </a:solidFill>
            <a:prstDash val="solid"/>
            <a:round/>
            <a:headEnd len="med" w="med" type="none"/>
            <a:tailEnd len="med" w="med" type="triangle"/>
          </a:ln>
        </p:spPr>
      </p:cxnSp>
      <p:sp>
        <p:nvSpPr>
          <p:cNvPr id="598" name="Google Shape;598;p44"/>
          <p:cNvSpPr txBox="1"/>
          <p:nvPr/>
        </p:nvSpPr>
        <p:spPr>
          <a:xfrm>
            <a:off x="1222050" y="3767275"/>
            <a:ext cx="12279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rgbClr val="0B5394"/>
                </a:solidFill>
                <a:latin typeface="Nunito"/>
                <a:ea typeface="Nunito"/>
                <a:cs typeface="Nunito"/>
                <a:sym typeface="Nunito"/>
              </a:rPr>
              <a:t>mzML</a:t>
            </a:r>
            <a:r>
              <a:rPr lang="en" sz="1100">
                <a:solidFill>
                  <a:srgbClr val="0B5394"/>
                </a:solidFill>
                <a:latin typeface="Nunito"/>
                <a:ea typeface="Nunito"/>
                <a:cs typeface="Nunito"/>
                <a:sym typeface="Nunito"/>
              </a:rPr>
              <a:t>=x.mzML</a:t>
            </a:r>
            <a:endParaRPr sz="1100">
              <a:solidFill>
                <a:srgbClr val="0B5394"/>
              </a:solidFill>
              <a:latin typeface="Nunito"/>
              <a:ea typeface="Nunito"/>
              <a:cs typeface="Nunito"/>
              <a:sym typeface="Nunito"/>
            </a:endParaRPr>
          </a:p>
        </p:txBody>
      </p:sp>
      <p:sp>
        <p:nvSpPr>
          <p:cNvPr id="599" name="Google Shape;599;p44"/>
          <p:cNvSpPr txBox="1"/>
          <p:nvPr/>
        </p:nvSpPr>
        <p:spPr>
          <a:xfrm>
            <a:off x="3887150" y="3064325"/>
            <a:ext cx="7317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Nunito"/>
                <a:ea typeface="Nunito"/>
                <a:cs typeface="Nunito"/>
                <a:sym typeface="Nunito"/>
              </a:rPr>
              <a:t>y</a:t>
            </a:r>
            <a:r>
              <a:rPr lang="en" sz="1100">
                <a:latin typeface="Nunito"/>
                <a:ea typeface="Nunito"/>
                <a:cs typeface="Nunito"/>
                <a:sym typeface="Nunito"/>
              </a:rPr>
              <a:t>.mzML</a:t>
            </a:r>
            <a:endParaRPr sz="1100">
              <a:latin typeface="Nunito"/>
              <a:ea typeface="Nunito"/>
              <a:cs typeface="Nunito"/>
              <a:sym typeface="Nunito"/>
            </a:endParaRPr>
          </a:p>
        </p:txBody>
      </p:sp>
      <p:sp>
        <p:nvSpPr>
          <p:cNvPr id="600" name="Google Shape;600;p44"/>
          <p:cNvSpPr txBox="1"/>
          <p:nvPr/>
        </p:nvSpPr>
        <p:spPr>
          <a:xfrm>
            <a:off x="4635800" y="3064313"/>
            <a:ext cx="7317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Nunito"/>
                <a:ea typeface="Nunito"/>
                <a:cs typeface="Nunito"/>
                <a:sym typeface="Nunito"/>
              </a:rPr>
              <a:t>z</a:t>
            </a:r>
            <a:r>
              <a:rPr lang="en" sz="1100">
                <a:latin typeface="Nunito"/>
                <a:ea typeface="Nunito"/>
                <a:cs typeface="Nunito"/>
                <a:sym typeface="Nunito"/>
              </a:rPr>
              <a:t>.mzML</a:t>
            </a:r>
            <a:endParaRPr sz="1100">
              <a:latin typeface="Nunito"/>
              <a:ea typeface="Nunito"/>
              <a:cs typeface="Nunito"/>
              <a:sym typeface="Nunito"/>
            </a:endParaRPr>
          </a:p>
        </p:txBody>
      </p:sp>
      <p:sp>
        <p:nvSpPr>
          <p:cNvPr id="593" name="Google Shape;593;p44"/>
          <p:cNvSpPr txBox="1"/>
          <p:nvPr/>
        </p:nvSpPr>
        <p:spPr>
          <a:xfrm>
            <a:off x="337100" y="4470225"/>
            <a:ext cx="25242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rgbClr val="BF9000"/>
                </a:solidFill>
              </a:rPr>
              <a:t>FeatureFinderMetabo -in x.mzML -out x.featureXML</a:t>
            </a:r>
            <a:endParaRPr sz="1100">
              <a:solidFill>
                <a:srgbClr val="BF9000"/>
              </a:solidFill>
            </a:endParaRPr>
          </a:p>
        </p:txBody>
      </p:sp>
      <p:sp>
        <p:nvSpPr>
          <p:cNvPr id="595" name="Google Shape;595;p44"/>
          <p:cNvSpPr txBox="1"/>
          <p:nvPr/>
        </p:nvSpPr>
        <p:spPr>
          <a:xfrm>
            <a:off x="2973950" y="4470225"/>
            <a:ext cx="25242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rgbClr val="BF9000"/>
                </a:solidFill>
              </a:rPr>
              <a:t>FeatureFinderMetabo -in y.mzML -out x.featureXML</a:t>
            </a:r>
            <a:endParaRPr sz="1100">
              <a:solidFill>
                <a:srgbClr val="BF9000"/>
              </a:solidFill>
            </a:endParaRPr>
          </a:p>
        </p:txBody>
      </p:sp>
      <p:sp>
        <p:nvSpPr>
          <p:cNvPr id="597" name="Google Shape;597;p44"/>
          <p:cNvSpPr txBox="1"/>
          <p:nvPr/>
        </p:nvSpPr>
        <p:spPr>
          <a:xfrm>
            <a:off x="5702525" y="4403700"/>
            <a:ext cx="25242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rgbClr val="BF9000"/>
                </a:solidFill>
              </a:rPr>
              <a:t>FeatureFinderMetabo -in z.mzML -out x.featureXML</a:t>
            </a:r>
            <a:endParaRPr sz="1100">
              <a:solidFill>
                <a:srgbClr val="BF9000"/>
              </a:solidFill>
            </a:endParaRPr>
          </a:p>
        </p:txBody>
      </p:sp>
      <p:sp>
        <p:nvSpPr>
          <p:cNvPr id="601" name="Google Shape;601;p44"/>
          <p:cNvSpPr txBox="1"/>
          <p:nvPr/>
        </p:nvSpPr>
        <p:spPr>
          <a:xfrm>
            <a:off x="3128363" y="3767275"/>
            <a:ext cx="12279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rgbClr val="0B5394"/>
                </a:solidFill>
                <a:latin typeface="Nunito"/>
                <a:ea typeface="Nunito"/>
                <a:cs typeface="Nunito"/>
                <a:sym typeface="Nunito"/>
              </a:rPr>
              <a:t>mzML=y.mzML</a:t>
            </a:r>
            <a:endParaRPr sz="1100">
              <a:solidFill>
                <a:srgbClr val="0B5394"/>
              </a:solidFill>
              <a:latin typeface="Nunito"/>
              <a:ea typeface="Nunito"/>
              <a:cs typeface="Nunito"/>
              <a:sym typeface="Nunito"/>
            </a:endParaRPr>
          </a:p>
        </p:txBody>
      </p:sp>
      <p:sp>
        <p:nvSpPr>
          <p:cNvPr id="602" name="Google Shape;602;p44"/>
          <p:cNvSpPr txBox="1"/>
          <p:nvPr/>
        </p:nvSpPr>
        <p:spPr>
          <a:xfrm>
            <a:off x="4789500" y="3734013"/>
            <a:ext cx="12279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rgbClr val="0B5394"/>
                </a:solidFill>
                <a:latin typeface="Nunito"/>
                <a:ea typeface="Nunito"/>
                <a:cs typeface="Nunito"/>
                <a:sym typeface="Nunito"/>
              </a:rPr>
              <a:t>mzML=z.mzML</a:t>
            </a:r>
            <a:endParaRPr sz="1100">
              <a:solidFill>
                <a:srgbClr val="0B5394"/>
              </a:solidFill>
              <a:latin typeface="Nunito"/>
              <a:ea typeface="Nunito"/>
              <a:cs typeface="Nunito"/>
              <a:sym typeface="Nunito"/>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6" name="Shape 606"/>
        <p:cNvGrpSpPr/>
        <p:nvPr/>
      </p:nvGrpSpPr>
      <p:grpSpPr>
        <a:xfrm>
          <a:off x="0" y="0"/>
          <a:ext cx="0" cy="0"/>
          <a:chOff x="0" y="0"/>
          <a:chExt cx="0" cy="0"/>
        </a:xfrm>
      </p:grpSpPr>
      <p:cxnSp>
        <p:nvCxnSpPr>
          <p:cNvPr id="607" name="Google Shape;607;p45"/>
          <p:cNvCxnSpPr/>
          <p:nvPr/>
        </p:nvCxnSpPr>
        <p:spPr>
          <a:xfrm flipH="1" rot="10800000">
            <a:off x="505475" y="988963"/>
            <a:ext cx="486600" cy="9900"/>
          </a:xfrm>
          <a:prstGeom prst="straightConnector1">
            <a:avLst/>
          </a:prstGeom>
          <a:noFill/>
          <a:ln cap="flat" cmpd="sng" w="28575">
            <a:solidFill>
              <a:schemeClr val="dk2"/>
            </a:solidFill>
            <a:prstDash val="solid"/>
            <a:round/>
            <a:headEnd len="med" w="med" type="none"/>
            <a:tailEnd len="med" w="med" type="triangle"/>
          </a:ln>
        </p:spPr>
      </p:cxnSp>
      <p:pic>
        <p:nvPicPr>
          <p:cNvPr id="608" name="Google Shape;608;p45"/>
          <p:cNvPicPr preferRelativeResize="0"/>
          <p:nvPr/>
        </p:nvPicPr>
        <p:blipFill>
          <a:blip r:embed="rId3">
            <a:alphaModFix/>
          </a:blip>
          <a:stretch>
            <a:fillRect/>
          </a:stretch>
        </p:blipFill>
        <p:spPr>
          <a:xfrm>
            <a:off x="991975" y="644562"/>
            <a:ext cx="688700" cy="688700"/>
          </a:xfrm>
          <a:prstGeom prst="rect">
            <a:avLst/>
          </a:prstGeom>
          <a:noFill/>
          <a:ln>
            <a:noFill/>
          </a:ln>
        </p:spPr>
      </p:pic>
      <p:sp>
        <p:nvSpPr>
          <p:cNvPr id="609" name="Google Shape;609;p45"/>
          <p:cNvSpPr txBox="1"/>
          <p:nvPr>
            <p:ph idx="4294967295" type="title"/>
          </p:nvPr>
        </p:nvSpPr>
        <p:spPr>
          <a:xfrm>
            <a:off x="1680675" y="598575"/>
            <a:ext cx="6196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Input - </a:t>
            </a:r>
            <a:r>
              <a:rPr lang="en"/>
              <a:t>tuple</a:t>
            </a:r>
            <a:endParaRPr/>
          </a:p>
        </p:txBody>
      </p:sp>
      <p:sp>
        <p:nvSpPr>
          <p:cNvPr id="610" name="Google Shape;610;p45"/>
          <p:cNvSpPr txBox="1"/>
          <p:nvPr/>
        </p:nvSpPr>
        <p:spPr>
          <a:xfrm>
            <a:off x="643950" y="1578513"/>
            <a:ext cx="3711900" cy="861900"/>
          </a:xfrm>
          <a:prstGeom prst="rect">
            <a:avLst/>
          </a:prstGeom>
          <a:noFill/>
          <a:ln>
            <a:noFill/>
          </a:ln>
        </p:spPr>
        <p:txBody>
          <a:bodyPr anchorCtr="0" anchor="t" bIns="91425" lIns="91425" spcFirstLastPara="1" rIns="91425" wrap="square" tIns="91425">
            <a:spAutoFit/>
          </a:bodyPr>
          <a:lstStyle/>
          <a:p>
            <a:pPr indent="-298450" lvl="0" marL="457200" rtl="0" algn="l">
              <a:spcBef>
                <a:spcPts val="0"/>
              </a:spcBef>
              <a:spcAft>
                <a:spcPts val="0"/>
              </a:spcAft>
              <a:buSzPts val="1100"/>
              <a:buChar char="●"/>
            </a:pPr>
            <a:r>
              <a:rPr lang="en" sz="1100"/>
              <a:t>The tuple qualifier allows you to group multiple parameters in a single parameter definition. It can be useful when a process receives tuples of values that need to be handled separately</a:t>
            </a:r>
            <a:endParaRPr sz="1100"/>
          </a:p>
        </p:txBody>
      </p:sp>
      <p:sp>
        <p:nvSpPr>
          <p:cNvPr id="611" name="Google Shape;611;p45"/>
          <p:cNvSpPr txBox="1"/>
          <p:nvPr/>
        </p:nvSpPr>
        <p:spPr>
          <a:xfrm>
            <a:off x="5117225" y="311250"/>
            <a:ext cx="3832200" cy="2647500"/>
          </a:xfrm>
          <a:prstGeom prst="rect">
            <a:avLst/>
          </a:prstGeom>
          <a:solidFill>
            <a:srgbClr val="D0E0E3"/>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t>values = Channel.of( [1, "x.mzML"], [2, 'y.mzML'], [3,</a:t>
            </a:r>
            <a:endParaRPr sz="1000"/>
          </a:p>
          <a:p>
            <a:pPr indent="0" lvl="0" marL="0" rtl="0" algn="l">
              <a:spcBef>
                <a:spcPts val="0"/>
              </a:spcBef>
              <a:spcAft>
                <a:spcPts val="0"/>
              </a:spcAft>
              <a:buNone/>
            </a:pPr>
            <a:r>
              <a:rPr lang="en" sz="1000"/>
              <a:t> 'z.mzML'] )</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rPr lang="en" sz="1000"/>
              <a:t>process tupleExample {</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rPr lang="en" sz="1000"/>
              <a:t>input:</a:t>
            </a:r>
            <a:endParaRPr sz="1000"/>
          </a:p>
          <a:p>
            <a:pPr indent="0" lvl="0" marL="0" rtl="0" algn="l">
              <a:spcBef>
                <a:spcPts val="0"/>
              </a:spcBef>
              <a:spcAft>
                <a:spcPts val="0"/>
              </a:spcAft>
              <a:buNone/>
            </a:pPr>
            <a:r>
              <a:rPr lang="en" sz="1000">
                <a:solidFill>
                  <a:srgbClr val="0000FF"/>
                </a:solidFill>
              </a:rPr>
              <a:t>tuple val(x), val(fl)</a:t>
            </a:r>
            <a:endParaRPr sz="1000">
              <a:solidFill>
                <a:srgbClr val="0000FF"/>
              </a:solidFill>
            </a:endParaRPr>
          </a:p>
          <a:p>
            <a:pPr indent="0" lvl="0" marL="0" rtl="0" algn="l">
              <a:spcBef>
                <a:spcPts val="0"/>
              </a:spcBef>
              <a:spcAft>
                <a:spcPts val="0"/>
              </a:spcAft>
              <a:buNone/>
            </a:pPr>
            <a:r>
              <a:t/>
            </a:r>
            <a:endParaRPr sz="1000"/>
          </a:p>
          <a:p>
            <a:pPr indent="0" lvl="0" marL="0" rtl="0" algn="l">
              <a:spcBef>
                <a:spcPts val="0"/>
              </a:spcBef>
              <a:spcAft>
                <a:spcPts val="0"/>
              </a:spcAft>
              <a:buNone/>
            </a:pPr>
            <a:r>
              <a:rPr lang="en" sz="1000"/>
              <a:t> """</a:t>
            </a:r>
            <a:endParaRPr sz="1000"/>
          </a:p>
          <a:p>
            <a:pPr indent="0" lvl="0" marL="0" rtl="0" algn="l">
              <a:spcBef>
                <a:spcPts val="0"/>
              </a:spcBef>
              <a:spcAft>
                <a:spcPts val="0"/>
              </a:spcAft>
              <a:buNone/>
            </a:pPr>
            <a:r>
              <a:rPr lang="en" sz="1000"/>
              <a:t>echo Processing $x in file $fl</a:t>
            </a:r>
            <a:endParaRPr sz="1000"/>
          </a:p>
          <a:p>
            <a:pPr indent="0" lvl="0" marL="0" rtl="0" algn="l">
              <a:spcBef>
                <a:spcPts val="0"/>
              </a:spcBef>
              <a:spcAft>
                <a:spcPts val="0"/>
              </a:spcAft>
              <a:buNone/>
            </a:pPr>
            <a:r>
              <a:rPr lang="en" sz="1000"/>
              <a:t>"""</a:t>
            </a:r>
            <a:endParaRPr sz="1000"/>
          </a:p>
          <a:p>
            <a:pPr indent="0" lvl="0" marL="0" rtl="0" algn="l">
              <a:spcBef>
                <a:spcPts val="0"/>
              </a:spcBef>
              <a:spcAft>
                <a:spcPts val="0"/>
              </a:spcAft>
              <a:buNone/>
            </a:pPr>
            <a:r>
              <a:rPr lang="en" sz="1000"/>
              <a:t> }</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rPr lang="en" sz="1000"/>
              <a:t>workflow { </a:t>
            </a:r>
            <a:endParaRPr sz="1000"/>
          </a:p>
          <a:p>
            <a:pPr indent="0" lvl="0" marL="0" rtl="0" algn="l">
              <a:spcBef>
                <a:spcPts val="0"/>
              </a:spcBef>
              <a:spcAft>
                <a:spcPts val="0"/>
              </a:spcAft>
              <a:buNone/>
            </a:pPr>
            <a:r>
              <a:rPr lang="en" sz="1000"/>
              <a:t>tupleExample(values)</a:t>
            </a:r>
            <a:endParaRPr sz="1000"/>
          </a:p>
          <a:p>
            <a:pPr indent="0" lvl="0" marL="0" rtl="0" algn="l">
              <a:spcBef>
                <a:spcPts val="0"/>
              </a:spcBef>
              <a:spcAft>
                <a:spcPts val="0"/>
              </a:spcAft>
              <a:buNone/>
            </a:pPr>
            <a:r>
              <a:rPr lang="en" sz="1000"/>
              <a:t>}</a:t>
            </a:r>
            <a:endParaRPr sz="1000"/>
          </a:p>
        </p:txBody>
      </p:sp>
      <p:sp>
        <p:nvSpPr>
          <p:cNvPr id="612" name="Google Shape;612;p45"/>
          <p:cNvSpPr/>
          <p:nvPr/>
        </p:nvSpPr>
        <p:spPr>
          <a:xfrm rot="-5400000">
            <a:off x="4742500" y="2736875"/>
            <a:ext cx="378300" cy="1008900"/>
          </a:xfrm>
          <a:prstGeom prst="can">
            <a:avLst>
              <a:gd fmla="val 59536"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45"/>
          <p:cNvSpPr/>
          <p:nvPr/>
        </p:nvSpPr>
        <p:spPr>
          <a:xfrm rot="-5400000">
            <a:off x="3959550" y="2736875"/>
            <a:ext cx="378300" cy="1008900"/>
          </a:xfrm>
          <a:prstGeom prst="can">
            <a:avLst>
              <a:gd fmla="val 59536"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45"/>
          <p:cNvSpPr/>
          <p:nvPr/>
        </p:nvSpPr>
        <p:spPr>
          <a:xfrm rot="-5400000">
            <a:off x="3176600" y="2736875"/>
            <a:ext cx="378300" cy="1008900"/>
          </a:xfrm>
          <a:prstGeom prst="can">
            <a:avLst>
              <a:gd fmla="val 59536"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45"/>
          <p:cNvSpPr txBox="1"/>
          <p:nvPr/>
        </p:nvSpPr>
        <p:spPr>
          <a:xfrm>
            <a:off x="3054500" y="3064325"/>
            <a:ext cx="8157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Nunito"/>
                <a:ea typeface="Nunito"/>
                <a:cs typeface="Nunito"/>
                <a:sym typeface="Nunito"/>
              </a:rPr>
              <a:t>1:x</a:t>
            </a:r>
            <a:r>
              <a:rPr lang="en" sz="1100">
                <a:latin typeface="Nunito"/>
                <a:ea typeface="Nunito"/>
                <a:cs typeface="Nunito"/>
                <a:sym typeface="Nunito"/>
              </a:rPr>
              <a:t>.mzML</a:t>
            </a:r>
            <a:endParaRPr sz="1100">
              <a:latin typeface="Nunito"/>
              <a:ea typeface="Nunito"/>
              <a:cs typeface="Nunito"/>
              <a:sym typeface="Nunito"/>
            </a:endParaRPr>
          </a:p>
        </p:txBody>
      </p:sp>
      <p:cxnSp>
        <p:nvCxnSpPr>
          <p:cNvPr id="616" name="Google Shape;616;p45"/>
          <p:cNvCxnSpPr>
            <a:stCxn id="614" idx="2"/>
            <a:endCxn id="617" idx="0"/>
          </p:cNvCxnSpPr>
          <p:nvPr/>
        </p:nvCxnSpPr>
        <p:spPr>
          <a:xfrm flipH="1">
            <a:off x="1599350" y="3430475"/>
            <a:ext cx="1766400" cy="1039800"/>
          </a:xfrm>
          <a:prstGeom prst="straightConnector1">
            <a:avLst/>
          </a:prstGeom>
          <a:noFill/>
          <a:ln cap="flat" cmpd="sng" w="9525">
            <a:solidFill>
              <a:schemeClr val="dk2"/>
            </a:solidFill>
            <a:prstDash val="solid"/>
            <a:round/>
            <a:headEnd len="med" w="med" type="none"/>
            <a:tailEnd len="med" w="med" type="triangle"/>
          </a:ln>
        </p:spPr>
      </p:cxnSp>
      <p:cxnSp>
        <p:nvCxnSpPr>
          <p:cNvPr id="618" name="Google Shape;618;p45"/>
          <p:cNvCxnSpPr>
            <a:stCxn id="613" idx="2"/>
            <a:endCxn id="619" idx="0"/>
          </p:cNvCxnSpPr>
          <p:nvPr/>
        </p:nvCxnSpPr>
        <p:spPr>
          <a:xfrm>
            <a:off x="4148700" y="3430475"/>
            <a:ext cx="0" cy="1027500"/>
          </a:xfrm>
          <a:prstGeom prst="straightConnector1">
            <a:avLst/>
          </a:prstGeom>
          <a:noFill/>
          <a:ln cap="flat" cmpd="sng" w="9525">
            <a:solidFill>
              <a:schemeClr val="dk2"/>
            </a:solidFill>
            <a:prstDash val="solid"/>
            <a:round/>
            <a:headEnd len="med" w="med" type="none"/>
            <a:tailEnd len="med" w="med" type="triangle"/>
          </a:ln>
        </p:spPr>
      </p:cxnSp>
      <p:cxnSp>
        <p:nvCxnSpPr>
          <p:cNvPr id="620" name="Google Shape;620;p45"/>
          <p:cNvCxnSpPr>
            <a:stCxn id="612" idx="2"/>
            <a:endCxn id="621" idx="0"/>
          </p:cNvCxnSpPr>
          <p:nvPr/>
        </p:nvCxnSpPr>
        <p:spPr>
          <a:xfrm>
            <a:off x="4931650" y="3430475"/>
            <a:ext cx="2033100" cy="973200"/>
          </a:xfrm>
          <a:prstGeom prst="straightConnector1">
            <a:avLst/>
          </a:prstGeom>
          <a:noFill/>
          <a:ln cap="flat" cmpd="sng" w="9525">
            <a:solidFill>
              <a:schemeClr val="dk2"/>
            </a:solidFill>
            <a:prstDash val="solid"/>
            <a:round/>
            <a:headEnd len="med" w="med" type="none"/>
            <a:tailEnd len="med" w="med" type="triangle"/>
          </a:ln>
        </p:spPr>
      </p:cxnSp>
      <p:sp>
        <p:nvSpPr>
          <p:cNvPr id="622" name="Google Shape;622;p45"/>
          <p:cNvSpPr txBox="1"/>
          <p:nvPr/>
        </p:nvSpPr>
        <p:spPr>
          <a:xfrm>
            <a:off x="1374450" y="3767275"/>
            <a:ext cx="12279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solidFill>
                  <a:srgbClr val="0B5394"/>
                </a:solidFill>
                <a:latin typeface="Nunito"/>
                <a:ea typeface="Nunito"/>
                <a:cs typeface="Nunito"/>
                <a:sym typeface="Nunito"/>
              </a:rPr>
              <a:t>fl</a:t>
            </a:r>
            <a:r>
              <a:rPr lang="en" sz="1100">
                <a:solidFill>
                  <a:srgbClr val="0B5394"/>
                </a:solidFill>
                <a:latin typeface="Nunito"/>
                <a:ea typeface="Nunito"/>
                <a:cs typeface="Nunito"/>
                <a:sym typeface="Nunito"/>
              </a:rPr>
              <a:t>=x.mzML</a:t>
            </a:r>
            <a:endParaRPr sz="1100">
              <a:solidFill>
                <a:srgbClr val="0B5394"/>
              </a:solidFill>
              <a:latin typeface="Nunito"/>
              <a:ea typeface="Nunito"/>
              <a:cs typeface="Nunito"/>
              <a:sym typeface="Nunito"/>
            </a:endParaRPr>
          </a:p>
          <a:p>
            <a:pPr indent="0" lvl="0" marL="0" rtl="0" algn="ctr">
              <a:spcBef>
                <a:spcPts val="0"/>
              </a:spcBef>
              <a:spcAft>
                <a:spcPts val="0"/>
              </a:spcAft>
              <a:buNone/>
            </a:pPr>
            <a:r>
              <a:rPr lang="en" sz="1100">
                <a:solidFill>
                  <a:srgbClr val="0B5394"/>
                </a:solidFill>
                <a:latin typeface="Nunito"/>
                <a:ea typeface="Nunito"/>
                <a:cs typeface="Nunito"/>
                <a:sym typeface="Nunito"/>
              </a:rPr>
              <a:t>x=1</a:t>
            </a:r>
            <a:endParaRPr sz="1100">
              <a:solidFill>
                <a:srgbClr val="0B5394"/>
              </a:solidFill>
              <a:latin typeface="Nunito"/>
              <a:ea typeface="Nunito"/>
              <a:cs typeface="Nunito"/>
              <a:sym typeface="Nunito"/>
            </a:endParaRPr>
          </a:p>
        </p:txBody>
      </p:sp>
      <p:sp>
        <p:nvSpPr>
          <p:cNvPr id="623" name="Google Shape;623;p45"/>
          <p:cNvSpPr txBox="1"/>
          <p:nvPr/>
        </p:nvSpPr>
        <p:spPr>
          <a:xfrm>
            <a:off x="3828200" y="3064325"/>
            <a:ext cx="8157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Nunito"/>
                <a:ea typeface="Nunito"/>
                <a:cs typeface="Nunito"/>
                <a:sym typeface="Nunito"/>
              </a:rPr>
              <a:t>2:y</a:t>
            </a:r>
            <a:r>
              <a:rPr lang="en" sz="1100">
                <a:latin typeface="Nunito"/>
                <a:ea typeface="Nunito"/>
                <a:cs typeface="Nunito"/>
                <a:sym typeface="Nunito"/>
              </a:rPr>
              <a:t>.mzML</a:t>
            </a:r>
            <a:endParaRPr sz="1100">
              <a:latin typeface="Nunito"/>
              <a:ea typeface="Nunito"/>
              <a:cs typeface="Nunito"/>
              <a:sym typeface="Nunito"/>
            </a:endParaRPr>
          </a:p>
        </p:txBody>
      </p:sp>
      <p:sp>
        <p:nvSpPr>
          <p:cNvPr id="624" name="Google Shape;624;p45"/>
          <p:cNvSpPr txBox="1"/>
          <p:nvPr/>
        </p:nvSpPr>
        <p:spPr>
          <a:xfrm>
            <a:off x="4638050" y="3064325"/>
            <a:ext cx="8601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Nunito"/>
                <a:ea typeface="Nunito"/>
                <a:cs typeface="Nunito"/>
                <a:sym typeface="Nunito"/>
              </a:rPr>
              <a:t>3:z.mzML</a:t>
            </a:r>
            <a:endParaRPr sz="1100">
              <a:latin typeface="Nunito"/>
              <a:ea typeface="Nunito"/>
              <a:cs typeface="Nunito"/>
              <a:sym typeface="Nunito"/>
            </a:endParaRPr>
          </a:p>
        </p:txBody>
      </p:sp>
      <p:sp>
        <p:nvSpPr>
          <p:cNvPr id="617" name="Google Shape;617;p45"/>
          <p:cNvSpPr txBox="1"/>
          <p:nvPr/>
        </p:nvSpPr>
        <p:spPr>
          <a:xfrm>
            <a:off x="337100" y="4470225"/>
            <a:ext cx="25242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rgbClr val="BF9000"/>
                </a:solidFill>
              </a:rPr>
              <a:t>echo Processing 1 in file x.mzML</a:t>
            </a:r>
            <a:endParaRPr sz="1100">
              <a:solidFill>
                <a:srgbClr val="BF9000"/>
              </a:solidFill>
            </a:endParaRPr>
          </a:p>
        </p:txBody>
      </p:sp>
      <p:sp>
        <p:nvSpPr>
          <p:cNvPr id="619" name="Google Shape;619;p45"/>
          <p:cNvSpPr txBox="1"/>
          <p:nvPr/>
        </p:nvSpPr>
        <p:spPr>
          <a:xfrm>
            <a:off x="2886600" y="4458075"/>
            <a:ext cx="25242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rgbClr val="BF9000"/>
                </a:solidFill>
              </a:rPr>
              <a:t>echo Processing 2 in file y.mzML</a:t>
            </a:r>
            <a:endParaRPr sz="1100">
              <a:solidFill>
                <a:srgbClr val="BF9000"/>
              </a:solidFill>
            </a:endParaRPr>
          </a:p>
        </p:txBody>
      </p:sp>
      <p:sp>
        <p:nvSpPr>
          <p:cNvPr id="621" name="Google Shape;621;p45"/>
          <p:cNvSpPr txBox="1"/>
          <p:nvPr/>
        </p:nvSpPr>
        <p:spPr>
          <a:xfrm>
            <a:off x="5702525" y="4403700"/>
            <a:ext cx="25242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rgbClr val="BF9000"/>
                </a:solidFill>
              </a:rPr>
              <a:t>echo Processing 3 in file z.mzML</a:t>
            </a:r>
            <a:endParaRPr sz="1100">
              <a:solidFill>
                <a:srgbClr val="BF9000"/>
              </a:solidFill>
            </a:endParaRPr>
          </a:p>
        </p:txBody>
      </p:sp>
      <p:sp>
        <p:nvSpPr>
          <p:cNvPr id="625" name="Google Shape;625;p45"/>
          <p:cNvSpPr txBox="1"/>
          <p:nvPr/>
        </p:nvSpPr>
        <p:spPr>
          <a:xfrm>
            <a:off x="3158163" y="3761200"/>
            <a:ext cx="12279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solidFill>
                  <a:srgbClr val="0B5394"/>
                </a:solidFill>
                <a:latin typeface="Nunito"/>
                <a:ea typeface="Nunito"/>
                <a:cs typeface="Nunito"/>
                <a:sym typeface="Nunito"/>
              </a:rPr>
              <a:t>fl</a:t>
            </a:r>
            <a:r>
              <a:rPr lang="en" sz="1100">
                <a:solidFill>
                  <a:srgbClr val="0B5394"/>
                </a:solidFill>
                <a:latin typeface="Nunito"/>
                <a:ea typeface="Nunito"/>
                <a:cs typeface="Nunito"/>
                <a:sym typeface="Nunito"/>
              </a:rPr>
              <a:t>=y.mzML</a:t>
            </a:r>
            <a:endParaRPr sz="1100">
              <a:solidFill>
                <a:srgbClr val="0B5394"/>
              </a:solidFill>
              <a:latin typeface="Nunito"/>
              <a:ea typeface="Nunito"/>
              <a:cs typeface="Nunito"/>
              <a:sym typeface="Nunito"/>
            </a:endParaRPr>
          </a:p>
          <a:p>
            <a:pPr indent="0" lvl="0" marL="0" rtl="0" algn="ctr">
              <a:spcBef>
                <a:spcPts val="0"/>
              </a:spcBef>
              <a:spcAft>
                <a:spcPts val="0"/>
              </a:spcAft>
              <a:buNone/>
            </a:pPr>
            <a:r>
              <a:rPr lang="en" sz="1100">
                <a:solidFill>
                  <a:srgbClr val="0B5394"/>
                </a:solidFill>
                <a:latin typeface="Nunito"/>
                <a:ea typeface="Nunito"/>
                <a:cs typeface="Nunito"/>
                <a:sym typeface="Nunito"/>
              </a:rPr>
              <a:t>x=2</a:t>
            </a:r>
            <a:endParaRPr sz="1100">
              <a:solidFill>
                <a:srgbClr val="0B5394"/>
              </a:solidFill>
              <a:latin typeface="Nunito"/>
              <a:ea typeface="Nunito"/>
              <a:cs typeface="Nunito"/>
              <a:sym typeface="Nunito"/>
            </a:endParaRPr>
          </a:p>
        </p:txBody>
      </p:sp>
      <p:sp>
        <p:nvSpPr>
          <p:cNvPr id="626" name="Google Shape;626;p45"/>
          <p:cNvSpPr txBox="1"/>
          <p:nvPr/>
        </p:nvSpPr>
        <p:spPr>
          <a:xfrm>
            <a:off x="4865700" y="3734013"/>
            <a:ext cx="12279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solidFill>
                  <a:srgbClr val="0B5394"/>
                </a:solidFill>
                <a:latin typeface="Nunito"/>
                <a:ea typeface="Nunito"/>
                <a:cs typeface="Nunito"/>
                <a:sym typeface="Nunito"/>
              </a:rPr>
              <a:t>fl</a:t>
            </a:r>
            <a:r>
              <a:rPr lang="en" sz="1100">
                <a:solidFill>
                  <a:srgbClr val="0B5394"/>
                </a:solidFill>
                <a:latin typeface="Nunito"/>
                <a:ea typeface="Nunito"/>
                <a:cs typeface="Nunito"/>
                <a:sym typeface="Nunito"/>
              </a:rPr>
              <a:t>=z.mzML</a:t>
            </a:r>
            <a:endParaRPr sz="1100">
              <a:solidFill>
                <a:srgbClr val="0B5394"/>
              </a:solidFill>
              <a:latin typeface="Nunito"/>
              <a:ea typeface="Nunito"/>
              <a:cs typeface="Nunito"/>
              <a:sym typeface="Nunito"/>
            </a:endParaRPr>
          </a:p>
          <a:p>
            <a:pPr indent="0" lvl="0" marL="0" rtl="0" algn="ctr">
              <a:spcBef>
                <a:spcPts val="0"/>
              </a:spcBef>
              <a:spcAft>
                <a:spcPts val="0"/>
              </a:spcAft>
              <a:buNone/>
            </a:pPr>
            <a:r>
              <a:rPr lang="en" sz="1100">
                <a:solidFill>
                  <a:srgbClr val="0B5394"/>
                </a:solidFill>
                <a:latin typeface="Nunito"/>
                <a:ea typeface="Nunito"/>
                <a:cs typeface="Nunito"/>
                <a:sym typeface="Nunito"/>
              </a:rPr>
              <a:t>x=3</a:t>
            </a:r>
            <a:endParaRPr sz="1100">
              <a:solidFill>
                <a:srgbClr val="0B5394"/>
              </a:solidFill>
              <a:latin typeface="Nunito"/>
              <a:ea typeface="Nunito"/>
              <a:cs typeface="Nunito"/>
              <a:sym typeface="Nunito"/>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0" name="Shape 630"/>
        <p:cNvGrpSpPr/>
        <p:nvPr/>
      </p:nvGrpSpPr>
      <p:grpSpPr>
        <a:xfrm>
          <a:off x="0" y="0"/>
          <a:ext cx="0" cy="0"/>
          <a:chOff x="0" y="0"/>
          <a:chExt cx="0" cy="0"/>
        </a:xfrm>
      </p:grpSpPr>
      <p:cxnSp>
        <p:nvCxnSpPr>
          <p:cNvPr id="631" name="Google Shape;631;p46"/>
          <p:cNvCxnSpPr/>
          <p:nvPr/>
        </p:nvCxnSpPr>
        <p:spPr>
          <a:xfrm flipH="1" rot="10800000">
            <a:off x="505475" y="988963"/>
            <a:ext cx="486600" cy="9900"/>
          </a:xfrm>
          <a:prstGeom prst="straightConnector1">
            <a:avLst/>
          </a:prstGeom>
          <a:noFill/>
          <a:ln cap="flat" cmpd="sng" w="28575">
            <a:solidFill>
              <a:schemeClr val="dk2"/>
            </a:solidFill>
            <a:prstDash val="solid"/>
            <a:round/>
            <a:headEnd len="med" w="med" type="none"/>
            <a:tailEnd len="med" w="med" type="triangle"/>
          </a:ln>
        </p:spPr>
      </p:cxnSp>
      <p:pic>
        <p:nvPicPr>
          <p:cNvPr id="632" name="Google Shape;632;p46"/>
          <p:cNvPicPr preferRelativeResize="0"/>
          <p:nvPr/>
        </p:nvPicPr>
        <p:blipFill>
          <a:blip r:embed="rId3">
            <a:alphaModFix/>
          </a:blip>
          <a:stretch>
            <a:fillRect/>
          </a:stretch>
        </p:blipFill>
        <p:spPr>
          <a:xfrm>
            <a:off x="991975" y="644562"/>
            <a:ext cx="688700" cy="688700"/>
          </a:xfrm>
          <a:prstGeom prst="rect">
            <a:avLst/>
          </a:prstGeom>
          <a:noFill/>
          <a:ln>
            <a:noFill/>
          </a:ln>
        </p:spPr>
      </p:pic>
      <p:sp>
        <p:nvSpPr>
          <p:cNvPr id="633" name="Google Shape;633;p46"/>
          <p:cNvSpPr txBox="1"/>
          <p:nvPr>
            <p:ph idx="4294967295" type="title"/>
          </p:nvPr>
        </p:nvSpPr>
        <p:spPr>
          <a:xfrm>
            <a:off x="1680675" y="598575"/>
            <a:ext cx="6196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Input - </a:t>
            </a:r>
            <a:r>
              <a:rPr lang="en"/>
              <a:t>each</a:t>
            </a:r>
            <a:endParaRPr/>
          </a:p>
        </p:txBody>
      </p:sp>
      <p:sp>
        <p:nvSpPr>
          <p:cNvPr id="634" name="Google Shape;634;p46"/>
          <p:cNvSpPr txBox="1"/>
          <p:nvPr/>
        </p:nvSpPr>
        <p:spPr>
          <a:xfrm>
            <a:off x="643950" y="1578513"/>
            <a:ext cx="3711900" cy="692700"/>
          </a:xfrm>
          <a:prstGeom prst="rect">
            <a:avLst/>
          </a:prstGeom>
          <a:noFill/>
          <a:ln>
            <a:noFill/>
          </a:ln>
        </p:spPr>
        <p:txBody>
          <a:bodyPr anchorCtr="0" anchor="t" bIns="91425" lIns="91425" spcFirstLastPara="1" rIns="91425" wrap="square" tIns="91425">
            <a:spAutoFit/>
          </a:bodyPr>
          <a:lstStyle/>
          <a:p>
            <a:pPr indent="-298450" lvl="0" marL="457200" rtl="0" algn="l">
              <a:spcBef>
                <a:spcPts val="0"/>
              </a:spcBef>
              <a:spcAft>
                <a:spcPts val="0"/>
              </a:spcAft>
              <a:buSzPts val="1100"/>
              <a:buChar char="●"/>
            </a:pPr>
            <a:r>
              <a:rPr lang="en" sz="1100"/>
              <a:t>The each qualifier allows you to repeat the execution of a process for each item in a collection, every time a new data is received</a:t>
            </a:r>
            <a:endParaRPr sz="1100"/>
          </a:p>
        </p:txBody>
      </p:sp>
      <p:sp>
        <p:nvSpPr>
          <p:cNvPr id="635" name="Google Shape;635;p46"/>
          <p:cNvSpPr txBox="1"/>
          <p:nvPr/>
        </p:nvSpPr>
        <p:spPr>
          <a:xfrm>
            <a:off x="5042800" y="284725"/>
            <a:ext cx="4035300" cy="2801400"/>
          </a:xfrm>
          <a:prstGeom prst="rect">
            <a:avLst/>
          </a:prstGeom>
          <a:solidFill>
            <a:srgbClr val="D0E0E3"/>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t>mzMLFiles = Channel.fromPath('../xcms_pipeline/test-datasets/*.*' )</a:t>
            </a:r>
            <a:endParaRPr sz="1000"/>
          </a:p>
          <a:p>
            <a:pPr indent="0" lvl="0" marL="0" rtl="0" algn="l">
              <a:spcBef>
                <a:spcPts val="0"/>
              </a:spcBef>
              <a:spcAft>
                <a:spcPts val="0"/>
              </a:spcAft>
              <a:buNone/>
            </a:pPr>
            <a:r>
              <a:rPr lang="en" sz="1000"/>
              <a:t>num = Channel.from( 1, 2, 3 )</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rPr lang="en" sz="1000"/>
              <a:t>process featureFinder {</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rPr lang="en" sz="1000"/>
              <a:t>input:</a:t>
            </a:r>
            <a:endParaRPr sz="1000"/>
          </a:p>
          <a:p>
            <a:pPr indent="0" lvl="0" marL="0" rtl="0" algn="l">
              <a:spcBef>
                <a:spcPts val="0"/>
              </a:spcBef>
              <a:spcAft>
                <a:spcPts val="0"/>
              </a:spcAft>
              <a:buNone/>
            </a:pPr>
            <a:r>
              <a:rPr lang="en" sz="1000">
                <a:solidFill>
                  <a:srgbClr val="0000FF"/>
                </a:solidFill>
              </a:rPr>
              <a:t>each x </a:t>
            </a:r>
            <a:endParaRPr sz="1000">
              <a:solidFill>
                <a:srgbClr val="0000FF"/>
              </a:solidFill>
            </a:endParaRPr>
          </a:p>
          <a:p>
            <a:pPr indent="0" lvl="0" marL="0" rtl="0" algn="l">
              <a:spcBef>
                <a:spcPts val="0"/>
              </a:spcBef>
              <a:spcAft>
                <a:spcPts val="0"/>
              </a:spcAft>
              <a:buNone/>
            </a:pPr>
            <a:r>
              <a:rPr lang="en" sz="1000"/>
              <a:t>file y </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rPr lang="en" sz="1000"/>
              <a:t>"""</a:t>
            </a:r>
            <a:endParaRPr sz="1000"/>
          </a:p>
          <a:p>
            <a:pPr indent="0" lvl="0" marL="0" rtl="0" algn="l">
              <a:spcBef>
                <a:spcPts val="0"/>
              </a:spcBef>
              <a:spcAft>
                <a:spcPts val="0"/>
              </a:spcAft>
              <a:buNone/>
            </a:pPr>
            <a:r>
              <a:rPr lang="en" sz="1000"/>
              <a:t>echo value $x file $y</a:t>
            </a:r>
            <a:endParaRPr sz="1000"/>
          </a:p>
          <a:p>
            <a:pPr indent="0" lvl="0" marL="0" rtl="0" algn="l">
              <a:spcBef>
                <a:spcPts val="0"/>
              </a:spcBef>
              <a:spcAft>
                <a:spcPts val="0"/>
              </a:spcAft>
              <a:buNone/>
            </a:pPr>
            <a:r>
              <a:rPr lang="en" sz="1000"/>
              <a:t>"""</a:t>
            </a:r>
            <a:endParaRPr sz="1000"/>
          </a:p>
          <a:p>
            <a:pPr indent="0" lvl="0" marL="0" rtl="0" algn="l">
              <a:spcBef>
                <a:spcPts val="0"/>
              </a:spcBef>
              <a:spcAft>
                <a:spcPts val="0"/>
              </a:spcAft>
              <a:buNone/>
            </a:pPr>
            <a:r>
              <a:rPr lang="en" sz="1000"/>
              <a:t>}</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rPr lang="en" sz="1000"/>
              <a:t>workflow { </a:t>
            </a:r>
            <a:endParaRPr sz="1000"/>
          </a:p>
          <a:p>
            <a:pPr indent="0" lvl="0" marL="0" rtl="0" algn="l">
              <a:spcBef>
                <a:spcPts val="0"/>
              </a:spcBef>
              <a:spcAft>
                <a:spcPts val="0"/>
              </a:spcAft>
              <a:buNone/>
            </a:pPr>
            <a:r>
              <a:rPr lang="en" sz="1000"/>
              <a:t>featureFinder(num,mzMLFiles)</a:t>
            </a:r>
            <a:endParaRPr sz="1000"/>
          </a:p>
          <a:p>
            <a:pPr indent="0" lvl="0" marL="0" rtl="0" algn="l">
              <a:spcBef>
                <a:spcPts val="0"/>
              </a:spcBef>
              <a:spcAft>
                <a:spcPts val="0"/>
              </a:spcAft>
              <a:buNone/>
            </a:pPr>
            <a:r>
              <a:rPr lang="en" sz="1000"/>
              <a:t>}</a:t>
            </a:r>
            <a:endParaRPr sz="1000"/>
          </a:p>
        </p:txBody>
      </p:sp>
      <p:sp>
        <p:nvSpPr>
          <p:cNvPr id="636" name="Google Shape;636;p46"/>
          <p:cNvSpPr/>
          <p:nvPr/>
        </p:nvSpPr>
        <p:spPr>
          <a:xfrm rot="-5400000">
            <a:off x="2151700" y="2813075"/>
            <a:ext cx="378300" cy="1008900"/>
          </a:xfrm>
          <a:prstGeom prst="can">
            <a:avLst>
              <a:gd fmla="val 59536"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46"/>
          <p:cNvSpPr/>
          <p:nvPr/>
        </p:nvSpPr>
        <p:spPr>
          <a:xfrm rot="-5400000">
            <a:off x="1368750" y="2813075"/>
            <a:ext cx="378300" cy="1008900"/>
          </a:xfrm>
          <a:prstGeom prst="can">
            <a:avLst>
              <a:gd fmla="val 59536"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46"/>
          <p:cNvSpPr/>
          <p:nvPr/>
        </p:nvSpPr>
        <p:spPr>
          <a:xfrm rot="-5400000">
            <a:off x="585800" y="2813075"/>
            <a:ext cx="378300" cy="1008900"/>
          </a:xfrm>
          <a:prstGeom prst="can">
            <a:avLst>
              <a:gd fmla="val 59536"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46"/>
          <p:cNvSpPr txBox="1"/>
          <p:nvPr/>
        </p:nvSpPr>
        <p:spPr>
          <a:xfrm>
            <a:off x="463700" y="3140525"/>
            <a:ext cx="8157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Nunito"/>
                <a:ea typeface="Nunito"/>
                <a:cs typeface="Nunito"/>
                <a:sym typeface="Nunito"/>
              </a:rPr>
              <a:t>x.mzML</a:t>
            </a:r>
            <a:endParaRPr sz="1100">
              <a:latin typeface="Nunito"/>
              <a:ea typeface="Nunito"/>
              <a:cs typeface="Nunito"/>
              <a:sym typeface="Nunito"/>
            </a:endParaRPr>
          </a:p>
        </p:txBody>
      </p:sp>
      <p:cxnSp>
        <p:nvCxnSpPr>
          <p:cNvPr id="640" name="Google Shape;640;p46"/>
          <p:cNvCxnSpPr>
            <a:stCxn id="638" idx="2"/>
            <a:endCxn id="641" idx="0"/>
          </p:cNvCxnSpPr>
          <p:nvPr/>
        </p:nvCxnSpPr>
        <p:spPr>
          <a:xfrm>
            <a:off x="774950" y="3506675"/>
            <a:ext cx="443100" cy="963600"/>
          </a:xfrm>
          <a:prstGeom prst="straightConnector1">
            <a:avLst/>
          </a:prstGeom>
          <a:noFill/>
          <a:ln cap="flat" cmpd="sng" w="9525">
            <a:solidFill>
              <a:schemeClr val="dk2"/>
            </a:solidFill>
            <a:prstDash val="solid"/>
            <a:round/>
            <a:headEnd len="med" w="med" type="none"/>
            <a:tailEnd len="med" w="med" type="triangle"/>
          </a:ln>
        </p:spPr>
      </p:cxnSp>
      <p:cxnSp>
        <p:nvCxnSpPr>
          <p:cNvPr id="642" name="Google Shape;642;p46"/>
          <p:cNvCxnSpPr>
            <a:stCxn id="637" idx="2"/>
            <a:endCxn id="643" idx="0"/>
          </p:cNvCxnSpPr>
          <p:nvPr/>
        </p:nvCxnSpPr>
        <p:spPr>
          <a:xfrm>
            <a:off x="1557900" y="3506675"/>
            <a:ext cx="1419600" cy="909300"/>
          </a:xfrm>
          <a:prstGeom prst="straightConnector1">
            <a:avLst/>
          </a:prstGeom>
          <a:noFill/>
          <a:ln cap="flat" cmpd="sng" w="9525">
            <a:solidFill>
              <a:schemeClr val="dk2"/>
            </a:solidFill>
            <a:prstDash val="solid"/>
            <a:round/>
            <a:headEnd len="med" w="med" type="none"/>
            <a:tailEnd len="med" w="med" type="triangle"/>
          </a:ln>
        </p:spPr>
      </p:cxnSp>
      <p:cxnSp>
        <p:nvCxnSpPr>
          <p:cNvPr id="644" name="Google Shape;644;p46"/>
          <p:cNvCxnSpPr>
            <a:stCxn id="636" idx="2"/>
            <a:endCxn id="645" idx="0"/>
          </p:cNvCxnSpPr>
          <p:nvPr/>
        </p:nvCxnSpPr>
        <p:spPr>
          <a:xfrm>
            <a:off x="2340850" y="3506675"/>
            <a:ext cx="2327700" cy="897000"/>
          </a:xfrm>
          <a:prstGeom prst="straightConnector1">
            <a:avLst/>
          </a:prstGeom>
          <a:noFill/>
          <a:ln cap="flat" cmpd="sng" w="9525">
            <a:solidFill>
              <a:schemeClr val="dk2"/>
            </a:solidFill>
            <a:prstDash val="solid"/>
            <a:round/>
            <a:headEnd len="med" w="med" type="none"/>
            <a:tailEnd len="med" w="med" type="triangle"/>
          </a:ln>
        </p:spPr>
      </p:cxnSp>
      <p:sp>
        <p:nvSpPr>
          <p:cNvPr id="646" name="Google Shape;646;p46"/>
          <p:cNvSpPr txBox="1"/>
          <p:nvPr/>
        </p:nvSpPr>
        <p:spPr>
          <a:xfrm>
            <a:off x="135475" y="3744925"/>
            <a:ext cx="10089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solidFill>
                  <a:srgbClr val="0B5394"/>
                </a:solidFill>
                <a:latin typeface="Nunito"/>
                <a:ea typeface="Nunito"/>
                <a:cs typeface="Nunito"/>
                <a:sym typeface="Nunito"/>
              </a:rPr>
              <a:t>y</a:t>
            </a:r>
            <a:r>
              <a:rPr lang="en" sz="1100">
                <a:solidFill>
                  <a:srgbClr val="0B5394"/>
                </a:solidFill>
                <a:latin typeface="Nunito"/>
                <a:ea typeface="Nunito"/>
                <a:cs typeface="Nunito"/>
                <a:sym typeface="Nunito"/>
              </a:rPr>
              <a:t>=x.mzML</a:t>
            </a:r>
            <a:endParaRPr sz="1100">
              <a:solidFill>
                <a:srgbClr val="0B5394"/>
              </a:solidFill>
              <a:latin typeface="Nunito"/>
              <a:ea typeface="Nunito"/>
              <a:cs typeface="Nunito"/>
              <a:sym typeface="Nunito"/>
            </a:endParaRPr>
          </a:p>
        </p:txBody>
      </p:sp>
      <p:sp>
        <p:nvSpPr>
          <p:cNvPr id="647" name="Google Shape;647;p46"/>
          <p:cNvSpPr txBox="1"/>
          <p:nvPr/>
        </p:nvSpPr>
        <p:spPr>
          <a:xfrm>
            <a:off x="1237400" y="3140525"/>
            <a:ext cx="8157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Nunito"/>
                <a:ea typeface="Nunito"/>
                <a:cs typeface="Nunito"/>
                <a:sym typeface="Nunito"/>
              </a:rPr>
              <a:t>y.mzML</a:t>
            </a:r>
            <a:endParaRPr sz="1100">
              <a:latin typeface="Nunito"/>
              <a:ea typeface="Nunito"/>
              <a:cs typeface="Nunito"/>
              <a:sym typeface="Nunito"/>
            </a:endParaRPr>
          </a:p>
        </p:txBody>
      </p:sp>
      <p:sp>
        <p:nvSpPr>
          <p:cNvPr id="648" name="Google Shape;648;p46"/>
          <p:cNvSpPr txBox="1"/>
          <p:nvPr/>
        </p:nvSpPr>
        <p:spPr>
          <a:xfrm>
            <a:off x="2047250" y="3140525"/>
            <a:ext cx="8601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Nunito"/>
                <a:ea typeface="Nunito"/>
                <a:cs typeface="Nunito"/>
                <a:sym typeface="Nunito"/>
              </a:rPr>
              <a:t>z.mzML</a:t>
            </a:r>
            <a:endParaRPr sz="1100">
              <a:latin typeface="Nunito"/>
              <a:ea typeface="Nunito"/>
              <a:cs typeface="Nunito"/>
              <a:sym typeface="Nunito"/>
            </a:endParaRPr>
          </a:p>
        </p:txBody>
      </p:sp>
      <p:sp>
        <p:nvSpPr>
          <p:cNvPr id="641" name="Google Shape;641;p46"/>
          <p:cNvSpPr txBox="1"/>
          <p:nvPr/>
        </p:nvSpPr>
        <p:spPr>
          <a:xfrm>
            <a:off x="337100" y="4470225"/>
            <a:ext cx="17616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rgbClr val="BF9000"/>
                </a:solidFill>
              </a:rPr>
              <a:t>echo value 1 file x.mzML</a:t>
            </a:r>
            <a:endParaRPr sz="1100">
              <a:solidFill>
                <a:srgbClr val="BF9000"/>
              </a:solidFill>
            </a:endParaRPr>
          </a:p>
        </p:txBody>
      </p:sp>
      <p:sp>
        <p:nvSpPr>
          <p:cNvPr id="643" name="Google Shape;643;p46"/>
          <p:cNvSpPr txBox="1"/>
          <p:nvPr/>
        </p:nvSpPr>
        <p:spPr>
          <a:xfrm>
            <a:off x="2096700" y="4415825"/>
            <a:ext cx="17616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rgbClr val="BF9000"/>
                </a:solidFill>
              </a:rPr>
              <a:t>echo value 1 file y.mzML</a:t>
            </a:r>
            <a:endParaRPr sz="1100">
              <a:solidFill>
                <a:srgbClr val="BF9000"/>
              </a:solidFill>
            </a:endParaRPr>
          </a:p>
        </p:txBody>
      </p:sp>
      <p:sp>
        <p:nvSpPr>
          <p:cNvPr id="645" name="Google Shape;645;p46"/>
          <p:cNvSpPr txBox="1"/>
          <p:nvPr/>
        </p:nvSpPr>
        <p:spPr>
          <a:xfrm>
            <a:off x="3787875" y="4403675"/>
            <a:ext cx="17616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rgbClr val="BF9000"/>
                </a:solidFill>
              </a:rPr>
              <a:t>echo value 1 file z.mzML</a:t>
            </a:r>
            <a:endParaRPr sz="1100">
              <a:solidFill>
                <a:srgbClr val="BF9000"/>
              </a:solidFill>
            </a:endParaRPr>
          </a:p>
        </p:txBody>
      </p:sp>
      <p:sp>
        <p:nvSpPr>
          <p:cNvPr id="649" name="Google Shape;649;p46"/>
          <p:cNvSpPr/>
          <p:nvPr/>
        </p:nvSpPr>
        <p:spPr>
          <a:xfrm rot="-5400000">
            <a:off x="7121525" y="2758675"/>
            <a:ext cx="378300" cy="1008900"/>
          </a:xfrm>
          <a:prstGeom prst="can">
            <a:avLst>
              <a:gd fmla="val 59536"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46"/>
          <p:cNvSpPr/>
          <p:nvPr/>
        </p:nvSpPr>
        <p:spPr>
          <a:xfrm rot="-5400000">
            <a:off x="6338575" y="2758675"/>
            <a:ext cx="378300" cy="1008900"/>
          </a:xfrm>
          <a:prstGeom prst="can">
            <a:avLst>
              <a:gd fmla="val 59536"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46"/>
          <p:cNvSpPr/>
          <p:nvPr/>
        </p:nvSpPr>
        <p:spPr>
          <a:xfrm rot="-5400000">
            <a:off x="5555625" y="2758675"/>
            <a:ext cx="378300" cy="1008900"/>
          </a:xfrm>
          <a:prstGeom prst="can">
            <a:avLst>
              <a:gd fmla="val 59536"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46"/>
          <p:cNvSpPr txBox="1"/>
          <p:nvPr/>
        </p:nvSpPr>
        <p:spPr>
          <a:xfrm>
            <a:off x="5433525" y="3086125"/>
            <a:ext cx="8157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latin typeface="Nunito"/>
                <a:ea typeface="Nunito"/>
                <a:cs typeface="Nunito"/>
                <a:sym typeface="Nunito"/>
              </a:rPr>
              <a:t>1</a:t>
            </a:r>
            <a:endParaRPr sz="1100">
              <a:latin typeface="Nunito"/>
              <a:ea typeface="Nunito"/>
              <a:cs typeface="Nunito"/>
              <a:sym typeface="Nunito"/>
            </a:endParaRPr>
          </a:p>
        </p:txBody>
      </p:sp>
      <p:sp>
        <p:nvSpPr>
          <p:cNvPr id="653" name="Google Shape;653;p46"/>
          <p:cNvSpPr txBox="1"/>
          <p:nvPr/>
        </p:nvSpPr>
        <p:spPr>
          <a:xfrm>
            <a:off x="6207225" y="3086125"/>
            <a:ext cx="8157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latin typeface="Nunito"/>
                <a:ea typeface="Nunito"/>
                <a:cs typeface="Nunito"/>
                <a:sym typeface="Nunito"/>
              </a:rPr>
              <a:t>2</a:t>
            </a:r>
            <a:endParaRPr sz="1100">
              <a:latin typeface="Nunito"/>
              <a:ea typeface="Nunito"/>
              <a:cs typeface="Nunito"/>
              <a:sym typeface="Nunito"/>
            </a:endParaRPr>
          </a:p>
        </p:txBody>
      </p:sp>
      <p:sp>
        <p:nvSpPr>
          <p:cNvPr id="654" name="Google Shape;654;p46"/>
          <p:cNvSpPr txBox="1"/>
          <p:nvPr/>
        </p:nvSpPr>
        <p:spPr>
          <a:xfrm>
            <a:off x="7017075" y="3086125"/>
            <a:ext cx="8601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latin typeface="Nunito"/>
                <a:ea typeface="Nunito"/>
                <a:cs typeface="Nunito"/>
                <a:sym typeface="Nunito"/>
              </a:rPr>
              <a:t>3</a:t>
            </a:r>
            <a:endParaRPr sz="1100">
              <a:latin typeface="Nunito"/>
              <a:ea typeface="Nunito"/>
              <a:cs typeface="Nunito"/>
              <a:sym typeface="Nunito"/>
            </a:endParaRPr>
          </a:p>
        </p:txBody>
      </p:sp>
      <p:sp>
        <p:nvSpPr>
          <p:cNvPr id="655" name="Google Shape;655;p46"/>
          <p:cNvSpPr txBox="1"/>
          <p:nvPr/>
        </p:nvSpPr>
        <p:spPr>
          <a:xfrm>
            <a:off x="1188875" y="3706100"/>
            <a:ext cx="12279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solidFill>
                  <a:srgbClr val="0B5394"/>
                </a:solidFill>
                <a:latin typeface="Nunito"/>
                <a:ea typeface="Nunito"/>
                <a:cs typeface="Nunito"/>
                <a:sym typeface="Nunito"/>
              </a:rPr>
              <a:t>y=y.mzML</a:t>
            </a:r>
            <a:endParaRPr sz="1100">
              <a:solidFill>
                <a:srgbClr val="0B5394"/>
              </a:solidFill>
              <a:latin typeface="Nunito"/>
              <a:ea typeface="Nunito"/>
              <a:cs typeface="Nunito"/>
              <a:sym typeface="Nunito"/>
            </a:endParaRPr>
          </a:p>
        </p:txBody>
      </p:sp>
      <p:sp>
        <p:nvSpPr>
          <p:cNvPr id="656" name="Google Shape;656;p46"/>
          <p:cNvSpPr txBox="1"/>
          <p:nvPr/>
        </p:nvSpPr>
        <p:spPr>
          <a:xfrm>
            <a:off x="2232375" y="3706100"/>
            <a:ext cx="12279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solidFill>
                  <a:srgbClr val="0B5394"/>
                </a:solidFill>
                <a:latin typeface="Nunito"/>
                <a:ea typeface="Nunito"/>
                <a:cs typeface="Nunito"/>
                <a:sym typeface="Nunito"/>
              </a:rPr>
              <a:t>y=z.mzML</a:t>
            </a:r>
            <a:endParaRPr sz="1100">
              <a:solidFill>
                <a:srgbClr val="0B5394"/>
              </a:solidFill>
              <a:latin typeface="Nunito"/>
              <a:ea typeface="Nunito"/>
              <a:cs typeface="Nunito"/>
              <a:sym typeface="Nunito"/>
            </a:endParaRPr>
          </a:p>
        </p:txBody>
      </p:sp>
      <p:cxnSp>
        <p:nvCxnSpPr>
          <p:cNvPr id="657" name="Google Shape;657;p46"/>
          <p:cNvCxnSpPr>
            <a:stCxn id="652" idx="2"/>
            <a:endCxn id="641" idx="0"/>
          </p:cNvCxnSpPr>
          <p:nvPr/>
        </p:nvCxnSpPr>
        <p:spPr>
          <a:xfrm flipH="1">
            <a:off x="1217775" y="3440125"/>
            <a:ext cx="4623600" cy="1030200"/>
          </a:xfrm>
          <a:prstGeom prst="straightConnector1">
            <a:avLst/>
          </a:prstGeom>
          <a:noFill/>
          <a:ln cap="flat" cmpd="sng" w="9525">
            <a:solidFill>
              <a:schemeClr val="dk2"/>
            </a:solidFill>
            <a:prstDash val="solid"/>
            <a:round/>
            <a:headEnd len="med" w="med" type="none"/>
            <a:tailEnd len="med" w="med" type="triangle"/>
          </a:ln>
        </p:spPr>
      </p:cxnSp>
      <p:cxnSp>
        <p:nvCxnSpPr>
          <p:cNvPr id="658" name="Google Shape;658;p46"/>
          <p:cNvCxnSpPr>
            <a:stCxn id="653" idx="2"/>
            <a:endCxn id="643" idx="0"/>
          </p:cNvCxnSpPr>
          <p:nvPr/>
        </p:nvCxnSpPr>
        <p:spPr>
          <a:xfrm flipH="1">
            <a:off x="2977575" y="3440125"/>
            <a:ext cx="3637500" cy="975600"/>
          </a:xfrm>
          <a:prstGeom prst="straightConnector1">
            <a:avLst/>
          </a:prstGeom>
          <a:noFill/>
          <a:ln cap="flat" cmpd="sng" w="9525">
            <a:solidFill>
              <a:schemeClr val="dk2"/>
            </a:solidFill>
            <a:prstDash val="solid"/>
            <a:round/>
            <a:headEnd len="med" w="med" type="none"/>
            <a:tailEnd len="med" w="med" type="triangle"/>
          </a:ln>
        </p:spPr>
      </p:cxnSp>
      <p:cxnSp>
        <p:nvCxnSpPr>
          <p:cNvPr id="659" name="Google Shape;659;p46"/>
          <p:cNvCxnSpPr>
            <a:stCxn id="654" idx="2"/>
            <a:endCxn id="645" idx="0"/>
          </p:cNvCxnSpPr>
          <p:nvPr/>
        </p:nvCxnSpPr>
        <p:spPr>
          <a:xfrm flipH="1">
            <a:off x="4668825" y="3440125"/>
            <a:ext cx="2778300" cy="963600"/>
          </a:xfrm>
          <a:prstGeom prst="straightConnector1">
            <a:avLst/>
          </a:prstGeom>
          <a:noFill/>
          <a:ln cap="flat" cmpd="sng" w="9525">
            <a:solidFill>
              <a:schemeClr val="dk2"/>
            </a:solidFill>
            <a:prstDash val="solid"/>
            <a:round/>
            <a:headEnd len="med" w="med" type="none"/>
            <a:tailEnd len="med" w="med" type="triangle"/>
          </a:ln>
        </p:spPr>
      </p:cxnSp>
      <p:sp>
        <p:nvSpPr>
          <p:cNvPr id="660" name="Google Shape;660;p46"/>
          <p:cNvSpPr txBox="1"/>
          <p:nvPr/>
        </p:nvSpPr>
        <p:spPr>
          <a:xfrm>
            <a:off x="4474613" y="3506663"/>
            <a:ext cx="12279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solidFill>
                  <a:srgbClr val="0B5394"/>
                </a:solidFill>
                <a:latin typeface="Nunito"/>
                <a:ea typeface="Nunito"/>
                <a:cs typeface="Nunito"/>
                <a:sym typeface="Nunito"/>
              </a:rPr>
              <a:t>x</a:t>
            </a:r>
            <a:r>
              <a:rPr lang="en" sz="1100">
                <a:solidFill>
                  <a:srgbClr val="0B5394"/>
                </a:solidFill>
                <a:latin typeface="Nunito"/>
                <a:ea typeface="Nunito"/>
                <a:cs typeface="Nunito"/>
                <a:sym typeface="Nunito"/>
              </a:rPr>
              <a:t>=1</a:t>
            </a:r>
            <a:endParaRPr sz="1100">
              <a:solidFill>
                <a:srgbClr val="0B5394"/>
              </a:solidFill>
              <a:latin typeface="Nunito"/>
              <a:ea typeface="Nunito"/>
              <a:cs typeface="Nunito"/>
              <a:sym typeface="Nunito"/>
            </a:endParaRPr>
          </a:p>
        </p:txBody>
      </p:sp>
      <p:sp>
        <p:nvSpPr>
          <p:cNvPr id="661" name="Google Shape;661;p46"/>
          <p:cNvSpPr txBox="1"/>
          <p:nvPr/>
        </p:nvSpPr>
        <p:spPr>
          <a:xfrm>
            <a:off x="5359413" y="3506663"/>
            <a:ext cx="12279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solidFill>
                  <a:srgbClr val="0B5394"/>
                </a:solidFill>
                <a:latin typeface="Nunito"/>
                <a:ea typeface="Nunito"/>
                <a:cs typeface="Nunito"/>
                <a:sym typeface="Nunito"/>
              </a:rPr>
              <a:t>x=2</a:t>
            </a:r>
            <a:endParaRPr sz="1100">
              <a:solidFill>
                <a:srgbClr val="0B5394"/>
              </a:solidFill>
              <a:latin typeface="Nunito"/>
              <a:ea typeface="Nunito"/>
              <a:cs typeface="Nunito"/>
              <a:sym typeface="Nunito"/>
            </a:endParaRPr>
          </a:p>
        </p:txBody>
      </p:sp>
      <p:sp>
        <p:nvSpPr>
          <p:cNvPr id="662" name="Google Shape;662;p46"/>
          <p:cNvSpPr txBox="1"/>
          <p:nvPr/>
        </p:nvSpPr>
        <p:spPr>
          <a:xfrm>
            <a:off x="6399388" y="3506663"/>
            <a:ext cx="12279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solidFill>
                  <a:srgbClr val="0B5394"/>
                </a:solidFill>
                <a:latin typeface="Nunito"/>
                <a:ea typeface="Nunito"/>
                <a:cs typeface="Nunito"/>
                <a:sym typeface="Nunito"/>
              </a:rPr>
              <a:t>x=3</a:t>
            </a:r>
            <a:endParaRPr sz="1100">
              <a:solidFill>
                <a:srgbClr val="0B5394"/>
              </a:solidFill>
              <a:latin typeface="Nunito"/>
              <a:ea typeface="Nunito"/>
              <a:cs typeface="Nunito"/>
              <a:sym typeface="Nunito"/>
            </a:endParaRPr>
          </a:p>
        </p:txBody>
      </p:sp>
      <p:sp>
        <p:nvSpPr>
          <p:cNvPr id="663" name="Google Shape;663;p46"/>
          <p:cNvSpPr txBox="1"/>
          <p:nvPr/>
        </p:nvSpPr>
        <p:spPr>
          <a:xfrm>
            <a:off x="5549475" y="4403675"/>
            <a:ext cx="18009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rgbClr val="BF9000"/>
                </a:solidFill>
              </a:rPr>
              <a:t>echo value 2 file x.mzML</a:t>
            </a:r>
            <a:endParaRPr sz="1100">
              <a:solidFill>
                <a:srgbClr val="BF9000"/>
              </a:solidFill>
            </a:endParaRPr>
          </a:p>
        </p:txBody>
      </p:sp>
      <p:cxnSp>
        <p:nvCxnSpPr>
          <p:cNvPr id="664" name="Google Shape;664;p46"/>
          <p:cNvCxnSpPr>
            <a:endCxn id="663" idx="0"/>
          </p:cNvCxnSpPr>
          <p:nvPr/>
        </p:nvCxnSpPr>
        <p:spPr>
          <a:xfrm>
            <a:off x="5820825" y="4217075"/>
            <a:ext cx="629100" cy="186600"/>
          </a:xfrm>
          <a:prstGeom prst="straightConnector1">
            <a:avLst/>
          </a:prstGeom>
          <a:noFill/>
          <a:ln cap="flat" cmpd="sng" w="9525">
            <a:solidFill>
              <a:schemeClr val="dk2"/>
            </a:solidFill>
            <a:prstDash val="dash"/>
            <a:round/>
            <a:headEnd len="med" w="med" type="none"/>
            <a:tailEnd len="med" w="med" type="triangle"/>
          </a:ln>
        </p:spPr>
      </p:cxnSp>
      <p:cxnSp>
        <p:nvCxnSpPr>
          <p:cNvPr id="665" name="Google Shape;665;p46"/>
          <p:cNvCxnSpPr>
            <a:stCxn id="653" idx="2"/>
            <a:endCxn id="663" idx="0"/>
          </p:cNvCxnSpPr>
          <p:nvPr/>
        </p:nvCxnSpPr>
        <p:spPr>
          <a:xfrm flipH="1">
            <a:off x="6450075" y="3440125"/>
            <a:ext cx="165000" cy="963600"/>
          </a:xfrm>
          <a:prstGeom prst="straightConnector1">
            <a:avLst/>
          </a:prstGeom>
          <a:noFill/>
          <a:ln cap="flat" cmpd="sng" w="9525">
            <a:solidFill>
              <a:schemeClr val="dk2"/>
            </a:solidFill>
            <a:prstDash val="solid"/>
            <a:round/>
            <a:headEnd len="med" w="med" type="none"/>
            <a:tailEnd len="med" w="med" type="triangle"/>
          </a:ln>
        </p:spPr>
      </p:cxnSp>
      <p:sp>
        <p:nvSpPr>
          <p:cNvPr id="666" name="Google Shape;666;p46"/>
          <p:cNvSpPr txBox="1"/>
          <p:nvPr/>
        </p:nvSpPr>
        <p:spPr>
          <a:xfrm>
            <a:off x="7627300" y="4365125"/>
            <a:ext cx="350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BF9000"/>
                </a:solidFill>
              </a:rPr>
              <a:t>…</a:t>
            </a:r>
            <a:endParaRPr sz="1600">
              <a:solidFill>
                <a:srgbClr val="BF9000"/>
              </a:solidFill>
            </a:endParaRPr>
          </a:p>
        </p:txBody>
      </p:sp>
      <p:cxnSp>
        <p:nvCxnSpPr>
          <p:cNvPr id="667" name="Google Shape;667;p46"/>
          <p:cNvCxnSpPr>
            <a:endCxn id="666" idx="0"/>
          </p:cNvCxnSpPr>
          <p:nvPr/>
        </p:nvCxnSpPr>
        <p:spPr>
          <a:xfrm>
            <a:off x="7309450" y="4273025"/>
            <a:ext cx="492900" cy="92100"/>
          </a:xfrm>
          <a:prstGeom prst="straightConnector1">
            <a:avLst/>
          </a:prstGeom>
          <a:noFill/>
          <a:ln cap="flat" cmpd="sng" w="9525">
            <a:solidFill>
              <a:schemeClr val="dk2"/>
            </a:solidFill>
            <a:prstDash val="dash"/>
            <a:round/>
            <a:headEnd len="med" w="med" type="none"/>
            <a:tailEnd len="med" w="med" type="triangle"/>
          </a:ln>
        </p:spPr>
      </p:cxnSp>
      <p:cxnSp>
        <p:nvCxnSpPr>
          <p:cNvPr id="668" name="Google Shape;668;p46"/>
          <p:cNvCxnSpPr>
            <a:endCxn id="666" idx="0"/>
          </p:cNvCxnSpPr>
          <p:nvPr/>
        </p:nvCxnSpPr>
        <p:spPr>
          <a:xfrm>
            <a:off x="7738750" y="4084025"/>
            <a:ext cx="63600" cy="281100"/>
          </a:xfrm>
          <a:prstGeom prst="straightConnector1">
            <a:avLst/>
          </a:prstGeom>
          <a:noFill/>
          <a:ln cap="flat" cmpd="sng" w="9525">
            <a:solidFill>
              <a:schemeClr val="dk2"/>
            </a:solidFill>
            <a:prstDash val="dash"/>
            <a:round/>
            <a:headEnd len="med" w="med" type="none"/>
            <a:tailEnd len="med" w="med" type="triangle"/>
          </a:ln>
        </p:spPr>
      </p:cxn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2" name="Shape 672"/>
        <p:cNvGrpSpPr/>
        <p:nvPr/>
      </p:nvGrpSpPr>
      <p:grpSpPr>
        <a:xfrm>
          <a:off x="0" y="0"/>
          <a:ext cx="0" cy="0"/>
          <a:chOff x="0" y="0"/>
          <a:chExt cx="0" cy="0"/>
        </a:xfrm>
      </p:grpSpPr>
      <p:sp>
        <p:nvSpPr>
          <p:cNvPr id="673" name="Google Shape;673;p47"/>
          <p:cNvSpPr txBox="1"/>
          <p:nvPr/>
        </p:nvSpPr>
        <p:spPr>
          <a:xfrm>
            <a:off x="5292900" y="1080000"/>
            <a:ext cx="3851100" cy="4063500"/>
          </a:xfrm>
          <a:prstGeom prst="rect">
            <a:avLst/>
          </a:prstGeom>
          <a:solidFill>
            <a:srgbClr val="D0E0E3"/>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process &lt; name &gt;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solidFill>
                  <a:srgbClr val="0000FF"/>
                </a:solidFill>
              </a:rPr>
              <a:t> </a:t>
            </a:r>
            <a:r>
              <a:rPr lang="en"/>
              <a:t> [ directives ]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  input: </a:t>
            </a:r>
            <a:endParaRPr/>
          </a:p>
          <a:p>
            <a:pPr indent="0" lvl="0" marL="0" rtl="0" algn="l">
              <a:spcBef>
                <a:spcPts val="0"/>
              </a:spcBef>
              <a:spcAft>
                <a:spcPts val="0"/>
              </a:spcAft>
              <a:buNone/>
            </a:pPr>
            <a:r>
              <a:rPr lang="en"/>
              <a:t>  &lt; process inputs &gt;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  </a:t>
            </a:r>
            <a:r>
              <a:rPr lang="en">
                <a:solidFill>
                  <a:srgbClr val="0000FF"/>
                </a:solidFill>
              </a:rPr>
              <a:t>output: </a:t>
            </a:r>
            <a:endParaRPr>
              <a:solidFill>
                <a:srgbClr val="0000FF"/>
              </a:solidFill>
            </a:endParaRPr>
          </a:p>
          <a:p>
            <a:pPr indent="0" lvl="0" marL="0" rtl="0" algn="l">
              <a:spcBef>
                <a:spcPts val="0"/>
              </a:spcBef>
              <a:spcAft>
                <a:spcPts val="0"/>
              </a:spcAft>
              <a:buNone/>
            </a:pPr>
            <a:r>
              <a:rPr lang="en">
                <a:solidFill>
                  <a:srgbClr val="0000FF"/>
                </a:solidFill>
              </a:rPr>
              <a:t>  &lt; process outputs &gt;</a:t>
            </a:r>
            <a:endParaRPr>
              <a:solidFill>
                <a:srgbClr val="0000FF"/>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
              <a:t>  when: </a:t>
            </a:r>
            <a:endParaRPr/>
          </a:p>
          <a:p>
            <a:pPr indent="0" lvl="0" marL="0" rtl="0" algn="l">
              <a:spcBef>
                <a:spcPts val="0"/>
              </a:spcBef>
              <a:spcAft>
                <a:spcPts val="0"/>
              </a:spcAft>
              <a:buNone/>
            </a:pPr>
            <a:r>
              <a:rPr lang="en"/>
              <a:t>  &lt; condition &gt;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  [script|shell|exec]: </a:t>
            </a:r>
            <a:endParaRPr/>
          </a:p>
          <a:p>
            <a:pPr indent="0" lvl="0" marL="0" rtl="0" algn="l">
              <a:spcBef>
                <a:spcPts val="0"/>
              </a:spcBef>
              <a:spcAft>
                <a:spcPts val="0"/>
              </a:spcAft>
              <a:buNone/>
            </a:pPr>
            <a:r>
              <a:rPr lang="en"/>
              <a:t>  """</a:t>
            </a:r>
            <a:endParaRPr/>
          </a:p>
          <a:p>
            <a:pPr indent="0" lvl="0" marL="0" rtl="0" algn="l">
              <a:spcBef>
                <a:spcPts val="0"/>
              </a:spcBef>
              <a:spcAft>
                <a:spcPts val="0"/>
              </a:spcAft>
              <a:buNone/>
            </a:pPr>
            <a:r>
              <a:rPr lang="en"/>
              <a:t>  &lt; user script to be executed &gt;</a:t>
            </a:r>
            <a:endParaRPr/>
          </a:p>
          <a:p>
            <a:pPr indent="0" lvl="0" marL="0" rtl="0" algn="l">
              <a:spcBef>
                <a:spcPts val="0"/>
              </a:spcBef>
              <a:spcAft>
                <a:spcPts val="0"/>
              </a:spcAft>
              <a:buNone/>
            </a:pPr>
            <a:r>
              <a:rPr lang="en"/>
              <a:t>  """</a:t>
            </a:r>
            <a:endParaRPr/>
          </a:p>
          <a:p>
            <a:pPr indent="0" lvl="0" marL="0" rtl="0" algn="l">
              <a:spcBef>
                <a:spcPts val="0"/>
              </a:spcBef>
              <a:spcAft>
                <a:spcPts val="0"/>
              </a:spcAft>
              <a:buNone/>
            </a:pPr>
            <a:r>
              <a:rPr lang="en"/>
              <a:t>}</a:t>
            </a:r>
            <a:endParaRPr/>
          </a:p>
        </p:txBody>
      </p:sp>
      <p:cxnSp>
        <p:nvCxnSpPr>
          <p:cNvPr id="674" name="Google Shape;674;p47"/>
          <p:cNvCxnSpPr/>
          <p:nvPr/>
        </p:nvCxnSpPr>
        <p:spPr>
          <a:xfrm flipH="1" rot="10800000">
            <a:off x="1191275" y="988963"/>
            <a:ext cx="486600" cy="9900"/>
          </a:xfrm>
          <a:prstGeom prst="straightConnector1">
            <a:avLst/>
          </a:prstGeom>
          <a:noFill/>
          <a:ln cap="flat" cmpd="sng" w="28575">
            <a:solidFill>
              <a:schemeClr val="dk2"/>
            </a:solidFill>
            <a:prstDash val="solid"/>
            <a:round/>
            <a:headEnd len="med" w="med" type="none"/>
            <a:tailEnd len="med" w="med" type="triangle"/>
          </a:ln>
        </p:spPr>
      </p:cxnSp>
      <p:pic>
        <p:nvPicPr>
          <p:cNvPr id="675" name="Google Shape;675;p47"/>
          <p:cNvPicPr preferRelativeResize="0"/>
          <p:nvPr/>
        </p:nvPicPr>
        <p:blipFill>
          <a:blip r:embed="rId3">
            <a:alphaModFix/>
          </a:blip>
          <a:stretch>
            <a:fillRect/>
          </a:stretch>
        </p:blipFill>
        <p:spPr>
          <a:xfrm>
            <a:off x="534775" y="644562"/>
            <a:ext cx="688700" cy="688700"/>
          </a:xfrm>
          <a:prstGeom prst="rect">
            <a:avLst/>
          </a:prstGeom>
          <a:noFill/>
          <a:ln>
            <a:noFill/>
          </a:ln>
        </p:spPr>
      </p:pic>
      <p:sp>
        <p:nvSpPr>
          <p:cNvPr id="676" name="Google Shape;676;p47"/>
          <p:cNvSpPr txBox="1"/>
          <p:nvPr>
            <p:ph idx="4294967295" type="title"/>
          </p:nvPr>
        </p:nvSpPr>
        <p:spPr>
          <a:xfrm>
            <a:off x="1680675" y="598575"/>
            <a:ext cx="6196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Output</a:t>
            </a:r>
            <a:endParaRPr/>
          </a:p>
        </p:txBody>
      </p:sp>
      <p:sp>
        <p:nvSpPr>
          <p:cNvPr id="677" name="Google Shape;677;p47"/>
          <p:cNvSpPr txBox="1"/>
          <p:nvPr/>
        </p:nvSpPr>
        <p:spPr>
          <a:xfrm>
            <a:off x="569125" y="2258600"/>
            <a:ext cx="3452700" cy="1369800"/>
          </a:xfrm>
          <a:prstGeom prst="rect">
            <a:avLst/>
          </a:prstGeom>
          <a:noFill/>
          <a:ln>
            <a:noFill/>
          </a:ln>
        </p:spPr>
        <p:txBody>
          <a:bodyPr anchorCtr="0" anchor="t" bIns="91425" lIns="91425" spcFirstLastPara="1" rIns="91425" wrap="square" tIns="91425">
            <a:spAutoFit/>
          </a:bodyPr>
          <a:lstStyle/>
          <a:p>
            <a:pPr indent="-298450" lvl="0" marL="457200" rtl="0" algn="l">
              <a:lnSpc>
                <a:spcPct val="150000"/>
              </a:lnSpc>
              <a:spcBef>
                <a:spcPts val="0"/>
              </a:spcBef>
              <a:spcAft>
                <a:spcPts val="0"/>
              </a:spcAft>
              <a:buSzPts val="1100"/>
              <a:buChar char="●"/>
            </a:pPr>
            <a:r>
              <a:rPr lang="en" sz="1100"/>
              <a:t>The output declaration block allows you to define the channels used by the process to send out the results produced. You can only define one output block at a time and it must contain one or more output declarations</a:t>
            </a:r>
            <a:endParaRPr sz="1100"/>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1" name="Shape 681"/>
        <p:cNvGrpSpPr/>
        <p:nvPr/>
      </p:nvGrpSpPr>
      <p:grpSpPr>
        <a:xfrm>
          <a:off x="0" y="0"/>
          <a:ext cx="0" cy="0"/>
          <a:chOff x="0" y="0"/>
          <a:chExt cx="0" cy="0"/>
        </a:xfrm>
      </p:grpSpPr>
      <p:cxnSp>
        <p:nvCxnSpPr>
          <p:cNvPr id="682" name="Google Shape;682;p48"/>
          <p:cNvCxnSpPr/>
          <p:nvPr/>
        </p:nvCxnSpPr>
        <p:spPr>
          <a:xfrm flipH="1" rot="10800000">
            <a:off x="1191275" y="988963"/>
            <a:ext cx="486600" cy="9900"/>
          </a:xfrm>
          <a:prstGeom prst="straightConnector1">
            <a:avLst/>
          </a:prstGeom>
          <a:noFill/>
          <a:ln cap="flat" cmpd="sng" w="28575">
            <a:solidFill>
              <a:schemeClr val="dk2"/>
            </a:solidFill>
            <a:prstDash val="solid"/>
            <a:round/>
            <a:headEnd len="med" w="med" type="none"/>
            <a:tailEnd len="med" w="med" type="triangle"/>
          </a:ln>
        </p:spPr>
      </p:cxnSp>
      <p:pic>
        <p:nvPicPr>
          <p:cNvPr id="683" name="Google Shape;683;p48"/>
          <p:cNvPicPr preferRelativeResize="0"/>
          <p:nvPr/>
        </p:nvPicPr>
        <p:blipFill>
          <a:blip r:embed="rId3">
            <a:alphaModFix/>
          </a:blip>
          <a:stretch>
            <a:fillRect/>
          </a:stretch>
        </p:blipFill>
        <p:spPr>
          <a:xfrm>
            <a:off x="534775" y="644562"/>
            <a:ext cx="688700" cy="688700"/>
          </a:xfrm>
          <a:prstGeom prst="rect">
            <a:avLst/>
          </a:prstGeom>
          <a:noFill/>
          <a:ln>
            <a:noFill/>
          </a:ln>
        </p:spPr>
      </p:pic>
      <p:sp>
        <p:nvSpPr>
          <p:cNvPr id="684" name="Google Shape;684;p48"/>
          <p:cNvSpPr txBox="1"/>
          <p:nvPr>
            <p:ph idx="4294967295" type="title"/>
          </p:nvPr>
        </p:nvSpPr>
        <p:spPr>
          <a:xfrm>
            <a:off x="1680675" y="598575"/>
            <a:ext cx="1524600" cy="688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Output</a:t>
            </a:r>
            <a:endParaRPr/>
          </a:p>
        </p:txBody>
      </p:sp>
      <p:sp>
        <p:nvSpPr>
          <p:cNvPr id="685" name="Google Shape;685;p48"/>
          <p:cNvSpPr txBox="1"/>
          <p:nvPr/>
        </p:nvSpPr>
        <p:spPr>
          <a:xfrm>
            <a:off x="3528650" y="1477500"/>
            <a:ext cx="4490100" cy="692700"/>
          </a:xfrm>
          <a:prstGeom prst="rect">
            <a:avLst/>
          </a:prstGeom>
          <a:solidFill>
            <a:srgbClr val="D0E0E3"/>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t>output:</a:t>
            </a:r>
            <a:endParaRPr sz="1100"/>
          </a:p>
          <a:p>
            <a:pPr indent="0" lvl="0" marL="0" rtl="0" algn="l">
              <a:spcBef>
                <a:spcPts val="0"/>
              </a:spcBef>
              <a:spcAft>
                <a:spcPts val="0"/>
              </a:spcAft>
              <a:buNone/>
            </a:pPr>
            <a:r>
              <a:rPr lang="en" sz="1100"/>
              <a:t>&lt;output qualifier&gt;   &lt;output name&gt; </a:t>
            </a:r>
            <a:r>
              <a:rPr lang="en" sz="1100">
                <a:solidFill>
                  <a:srgbClr val="212121"/>
                </a:solidFill>
              </a:rPr>
              <a:t>[, &lt;option&gt;: &lt;option value&gt;]</a:t>
            </a:r>
            <a:endParaRPr sz="1100">
              <a:solidFill>
                <a:srgbClr val="212121"/>
              </a:solidFill>
            </a:endParaRPr>
          </a:p>
          <a:p>
            <a:pPr indent="0" lvl="0" marL="0" rtl="0" algn="l">
              <a:spcBef>
                <a:spcPts val="0"/>
              </a:spcBef>
              <a:spcAft>
                <a:spcPts val="0"/>
              </a:spcAft>
              <a:buNone/>
            </a:pPr>
            <a:r>
              <a:rPr lang="en" sz="1100"/>
              <a:t> </a:t>
            </a:r>
            <a:endParaRPr sz="1100"/>
          </a:p>
        </p:txBody>
      </p:sp>
      <p:sp>
        <p:nvSpPr>
          <p:cNvPr id="686" name="Google Shape;686;p48"/>
          <p:cNvSpPr txBox="1"/>
          <p:nvPr/>
        </p:nvSpPr>
        <p:spPr>
          <a:xfrm>
            <a:off x="3136925" y="720075"/>
            <a:ext cx="22266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t>What type of output the process is giving (file, value etc)?</a:t>
            </a:r>
            <a:endParaRPr sz="1100"/>
          </a:p>
        </p:txBody>
      </p:sp>
      <p:sp>
        <p:nvSpPr>
          <p:cNvPr id="687" name="Google Shape;687;p48"/>
          <p:cNvSpPr txBox="1"/>
          <p:nvPr/>
        </p:nvSpPr>
        <p:spPr>
          <a:xfrm>
            <a:off x="4318400" y="2512050"/>
            <a:ext cx="24057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t>The actual name of value, variable</a:t>
            </a:r>
            <a:endParaRPr sz="1100"/>
          </a:p>
          <a:p>
            <a:pPr indent="0" lvl="0" marL="0" rtl="0" algn="l">
              <a:spcBef>
                <a:spcPts val="0"/>
              </a:spcBef>
              <a:spcAft>
                <a:spcPts val="0"/>
              </a:spcAft>
              <a:buNone/>
            </a:pPr>
            <a:r>
              <a:rPr lang="en" sz="1100"/>
              <a:t>or file the process is output. E.g.,</a:t>
            </a:r>
            <a:endParaRPr sz="1100"/>
          </a:p>
          <a:p>
            <a:pPr indent="0" lvl="0" marL="0" rtl="0" algn="l">
              <a:spcBef>
                <a:spcPts val="0"/>
              </a:spcBef>
              <a:spcAft>
                <a:spcPts val="0"/>
              </a:spcAft>
              <a:buNone/>
            </a:pPr>
            <a:r>
              <a:rPr lang="en" sz="1100"/>
              <a:t>results of the analysis!</a:t>
            </a:r>
            <a:endParaRPr sz="1100"/>
          </a:p>
          <a:p>
            <a:pPr indent="0" lvl="0" marL="0" rtl="0" algn="l">
              <a:spcBef>
                <a:spcPts val="0"/>
              </a:spcBef>
              <a:spcAft>
                <a:spcPts val="0"/>
              </a:spcAft>
              <a:buNone/>
            </a:pPr>
            <a:r>
              <a:t/>
            </a:r>
            <a:endParaRPr sz="1100"/>
          </a:p>
        </p:txBody>
      </p:sp>
      <p:cxnSp>
        <p:nvCxnSpPr>
          <p:cNvPr id="688" name="Google Shape;688;p48"/>
          <p:cNvCxnSpPr/>
          <p:nvPr/>
        </p:nvCxnSpPr>
        <p:spPr>
          <a:xfrm rot="10800000">
            <a:off x="4080025" y="1183550"/>
            <a:ext cx="5700" cy="322800"/>
          </a:xfrm>
          <a:prstGeom prst="straightConnector1">
            <a:avLst/>
          </a:prstGeom>
          <a:noFill/>
          <a:ln cap="flat" cmpd="sng" w="9525">
            <a:solidFill>
              <a:schemeClr val="dk2"/>
            </a:solidFill>
            <a:prstDash val="solid"/>
            <a:round/>
            <a:headEnd len="med" w="med" type="none"/>
            <a:tailEnd len="med" w="med" type="triangle"/>
          </a:ln>
        </p:spPr>
      </p:cxnSp>
      <p:cxnSp>
        <p:nvCxnSpPr>
          <p:cNvPr id="689" name="Google Shape;689;p48"/>
          <p:cNvCxnSpPr>
            <a:endCxn id="687" idx="0"/>
          </p:cNvCxnSpPr>
          <p:nvPr/>
        </p:nvCxnSpPr>
        <p:spPr>
          <a:xfrm>
            <a:off x="5521250" y="2108250"/>
            <a:ext cx="0" cy="403800"/>
          </a:xfrm>
          <a:prstGeom prst="straightConnector1">
            <a:avLst/>
          </a:prstGeom>
          <a:noFill/>
          <a:ln cap="flat" cmpd="sng" w="9525">
            <a:solidFill>
              <a:schemeClr val="dk2"/>
            </a:solidFill>
            <a:prstDash val="solid"/>
            <a:round/>
            <a:headEnd len="med" w="med" type="none"/>
            <a:tailEnd len="med" w="med" type="triangle"/>
          </a:ln>
        </p:spPr>
      </p:cxnSp>
      <p:sp>
        <p:nvSpPr>
          <p:cNvPr id="690" name="Google Shape;690;p48"/>
          <p:cNvSpPr txBox="1"/>
          <p:nvPr/>
        </p:nvSpPr>
        <p:spPr>
          <a:xfrm>
            <a:off x="145875" y="1758425"/>
            <a:ext cx="3111000" cy="1200600"/>
          </a:xfrm>
          <a:prstGeom prst="rect">
            <a:avLst/>
          </a:prstGeom>
          <a:noFill/>
          <a:ln>
            <a:noFill/>
          </a:ln>
        </p:spPr>
        <p:txBody>
          <a:bodyPr anchorCtr="0" anchor="t" bIns="91425" lIns="91425" spcFirstLastPara="1" rIns="91425" wrap="square" tIns="91425">
            <a:spAutoFit/>
          </a:bodyPr>
          <a:lstStyle/>
          <a:p>
            <a:pPr indent="-298450" lvl="0" marL="457200" rtl="0" algn="l">
              <a:spcBef>
                <a:spcPts val="0"/>
              </a:spcBef>
              <a:spcAft>
                <a:spcPts val="0"/>
              </a:spcAft>
              <a:buSzPts val="1100"/>
              <a:buChar char="●"/>
            </a:pPr>
            <a:r>
              <a:rPr lang="en" sz="1100"/>
              <a:t>Output definitions start by an output qualifier and the output name, followed by the keyword into and one or more channels over which outputs are sent. Finally some optional attributes can be specified.</a:t>
            </a:r>
            <a:endParaRPr sz="1100"/>
          </a:p>
        </p:txBody>
      </p:sp>
      <p:graphicFrame>
        <p:nvGraphicFramePr>
          <p:cNvPr id="691" name="Google Shape;691;p48"/>
          <p:cNvGraphicFramePr/>
          <p:nvPr/>
        </p:nvGraphicFramePr>
        <p:xfrm>
          <a:off x="1612000" y="3474175"/>
          <a:ext cx="3000000" cy="3000000"/>
        </p:xfrm>
        <a:graphic>
          <a:graphicData uri="http://schemas.openxmlformats.org/drawingml/2006/table">
            <a:tbl>
              <a:tblPr>
                <a:noFill/>
                <a:tableStyleId>{712A25F6-365B-4CE5-B9C8-0CC15657493F}</a:tableStyleId>
              </a:tblPr>
              <a:tblGrid>
                <a:gridCol w="914400"/>
                <a:gridCol w="4791075"/>
              </a:tblGrid>
              <a:tr h="180975">
                <a:tc>
                  <a:txBody>
                    <a:bodyPr/>
                    <a:lstStyle/>
                    <a:p>
                      <a:pPr indent="0" lvl="0" marL="0" rtl="0" algn="ctr">
                        <a:lnSpc>
                          <a:spcPct val="30000"/>
                        </a:lnSpc>
                        <a:spcBef>
                          <a:spcPts val="0"/>
                        </a:spcBef>
                        <a:spcAft>
                          <a:spcPts val="0"/>
                        </a:spcAft>
                        <a:buNone/>
                      </a:pPr>
                      <a:r>
                        <a:rPr b="1" lang="en" sz="1000"/>
                        <a:t>Qualifier</a:t>
                      </a:r>
                      <a:endParaRPr b="1" sz="1000"/>
                    </a:p>
                  </a:txBody>
                  <a:tcPr marT="91425" marB="91425" marR="91425" marL="91425">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a:txBody>
                    <a:bodyPr/>
                    <a:lstStyle/>
                    <a:p>
                      <a:pPr indent="0" lvl="0" marL="0" rtl="0" algn="ctr">
                        <a:lnSpc>
                          <a:spcPct val="30000"/>
                        </a:lnSpc>
                        <a:spcBef>
                          <a:spcPts val="0"/>
                        </a:spcBef>
                        <a:spcAft>
                          <a:spcPts val="0"/>
                        </a:spcAft>
                        <a:buNone/>
                      </a:pPr>
                      <a:r>
                        <a:rPr b="1" lang="en" sz="1000"/>
                        <a:t>Semantic</a:t>
                      </a:r>
                      <a:endParaRPr b="1" sz="1000"/>
                    </a:p>
                  </a:txBody>
                  <a:tcPr marT="91425" marB="91425" marR="91425" marL="91425">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r>
              <a:tr h="180975">
                <a:tc>
                  <a:txBody>
                    <a:bodyPr/>
                    <a:lstStyle/>
                    <a:p>
                      <a:pPr indent="0" lvl="0" marL="0" rtl="0" algn="l">
                        <a:lnSpc>
                          <a:spcPct val="30000"/>
                        </a:lnSpc>
                        <a:spcBef>
                          <a:spcPts val="0"/>
                        </a:spcBef>
                        <a:spcAft>
                          <a:spcPts val="0"/>
                        </a:spcAft>
                        <a:buNone/>
                      </a:pPr>
                      <a:r>
                        <a:rPr lang="en" sz="1000">
                          <a:solidFill>
                            <a:srgbClr val="38761D"/>
                          </a:solidFill>
                        </a:rPr>
                        <a:t>val</a:t>
                      </a:r>
                      <a:endParaRPr sz="1000">
                        <a:solidFill>
                          <a:srgbClr val="38761D"/>
                        </a:solidFill>
                      </a:endParaRPr>
                    </a:p>
                  </a:txBody>
                  <a:tcPr marT="91425" marB="91425" marR="91425" marL="91425">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tcPr>
                </a:tc>
                <a:tc>
                  <a:txBody>
                    <a:bodyPr/>
                    <a:lstStyle/>
                    <a:p>
                      <a:pPr indent="0" lvl="0" marL="0" rtl="0" algn="l">
                        <a:lnSpc>
                          <a:spcPct val="30000"/>
                        </a:lnSpc>
                        <a:spcBef>
                          <a:spcPts val="0"/>
                        </a:spcBef>
                        <a:spcAft>
                          <a:spcPts val="0"/>
                        </a:spcAft>
                        <a:buNone/>
                      </a:pPr>
                      <a:r>
                        <a:rPr lang="en" sz="1000">
                          <a:solidFill>
                            <a:srgbClr val="38761D"/>
                          </a:solidFill>
                        </a:rPr>
                        <a:t>Emit the variable with the specified name.</a:t>
                      </a:r>
                      <a:endParaRPr sz="1000">
                        <a:solidFill>
                          <a:srgbClr val="38761D"/>
                        </a:solidFill>
                      </a:endParaRPr>
                    </a:p>
                  </a:txBody>
                  <a:tcPr marT="91425" marB="91425" marR="91425" marL="91425">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tcPr>
                </a:tc>
              </a:tr>
              <a:tr h="180975">
                <a:tc>
                  <a:txBody>
                    <a:bodyPr/>
                    <a:lstStyle/>
                    <a:p>
                      <a:pPr indent="0" lvl="0" marL="0" rtl="0" algn="l">
                        <a:lnSpc>
                          <a:spcPct val="30000"/>
                        </a:lnSpc>
                        <a:spcBef>
                          <a:spcPts val="0"/>
                        </a:spcBef>
                        <a:spcAft>
                          <a:spcPts val="0"/>
                        </a:spcAft>
                        <a:buNone/>
                      </a:pPr>
                      <a:r>
                        <a:rPr lang="en" sz="1000">
                          <a:solidFill>
                            <a:srgbClr val="38761D"/>
                          </a:solidFill>
                        </a:rPr>
                        <a:t>file</a:t>
                      </a:r>
                      <a:endParaRPr sz="1000">
                        <a:solidFill>
                          <a:srgbClr val="38761D"/>
                        </a:solidFill>
                      </a:endParaRPr>
                    </a:p>
                  </a:txBody>
                  <a:tcPr marT="91425" marB="91425" marR="91425" marL="91425">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tcPr>
                </a:tc>
                <a:tc>
                  <a:txBody>
                    <a:bodyPr/>
                    <a:lstStyle/>
                    <a:p>
                      <a:pPr indent="0" lvl="0" marL="0" rtl="0" algn="l">
                        <a:lnSpc>
                          <a:spcPct val="30000"/>
                        </a:lnSpc>
                        <a:spcBef>
                          <a:spcPts val="0"/>
                        </a:spcBef>
                        <a:spcAft>
                          <a:spcPts val="0"/>
                        </a:spcAft>
                        <a:buNone/>
                      </a:pPr>
                      <a:r>
                        <a:rPr lang="en" sz="1000">
                          <a:solidFill>
                            <a:srgbClr val="38761D"/>
                          </a:solidFill>
                        </a:rPr>
                        <a:t>(DEPRECATED) Emit a file produced by the process with the specified name.</a:t>
                      </a:r>
                      <a:endParaRPr sz="1000">
                        <a:solidFill>
                          <a:srgbClr val="38761D"/>
                        </a:solidFill>
                      </a:endParaRPr>
                    </a:p>
                  </a:txBody>
                  <a:tcPr marT="91425" marB="91425" marR="91425" marL="91425">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tcPr>
                </a:tc>
              </a:tr>
              <a:tr h="180975">
                <a:tc>
                  <a:txBody>
                    <a:bodyPr/>
                    <a:lstStyle/>
                    <a:p>
                      <a:pPr indent="0" lvl="0" marL="0" rtl="0" algn="l">
                        <a:lnSpc>
                          <a:spcPct val="30000"/>
                        </a:lnSpc>
                        <a:spcBef>
                          <a:spcPts val="0"/>
                        </a:spcBef>
                        <a:spcAft>
                          <a:spcPts val="0"/>
                        </a:spcAft>
                        <a:buNone/>
                      </a:pPr>
                      <a:r>
                        <a:rPr lang="en" sz="1000"/>
                        <a:t>path</a:t>
                      </a:r>
                      <a:endParaRPr sz="1000"/>
                    </a:p>
                  </a:txBody>
                  <a:tcPr marT="91425" marB="91425" marR="91425" marL="91425">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tcPr>
                </a:tc>
                <a:tc>
                  <a:txBody>
                    <a:bodyPr/>
                    <a:lstStyle/>
                    <a:p>
                      <a:pPr indent="0" lvl="0" marL="0" rtl="0" algn="l">
                        <a:lnSpc>
                          <a:spcPct val="30000"/>
                        </a:lnSpc>
                        <a:spcBef>
                          <a:spcPts val="0"/>
                        </a:spcBef>
                        <a:spcAft>
                          <a:spcPts val="0"/>
                        </a:spcAft>
                        <a:buNone/>
                      </a:pPr>
                      <a:r>
                        <a:rPr lang="en" sz="1000"/>
                        <a:t>Emit a file produced by the process with the specified name.</a:t>
                      </a:r>
                      <a:endParaRPr sz="1000"/>
                    </a:p>
                  </a:txBody>
                  <a:tcPr marT="91425" marB="91425" marR="91425" marL="91425">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tcPr>
                </a:tc>
              </a:tr>
              <a:tr h="180975">
                <a:tc>
                  <a:txBody>
                    <a:bodyPr/>
                    <a:lstStyle/>
                    <a:p>
                      <a:pPr indent="0" lvl="0" marL="0" rtl="0" algn="l">
                        <a:lnSpc>
                          <a:spcPct val="30000"/>
                        </a:lnSpc>
                        <a:spcBef>
                          <a:spcPts val="0"/>
                        </a:spcBef>
                        <a:spcAft>
                          <a:spcPts val="0"/>
                        </a:spcAft>
                        <a:buNone/>
                      </a:pPr>
                      <a:r>
                        <a:rPr lang="en" sz="1000"/>
                        <a:t>env</a:t>
                      </a:r>
                      <a:endParaRPr sz="1000"/>
                    </a:p>
                  </a:txBody>
                  <a:tcPr marT="91425" marB="91425" marR="91425" marL="91425">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tcPr>
                </a:tc>
                <a:tc>
                  <a:txBody>
                    <a:bodyPr/>
                    <a:lstStyle/>
                    <a:p>
                      <a:pPr indent="0" lvl="0" marL="0" rtl="0" algn="l">
                        <a:lnSpc>
                          <a:spcPct val="30000"/>
                        </a:lnSpc>
                        <a:spcBef>
                          <a:spcPts val="0"/>
                        </a:spcBef>
                        <a:spcAft>
                          <a:spcPts val="0"/>
                        </a:spcAft>
                        <a:buNone/>
                      </a:pPr>
                      <a:r>
                        <a:rPr lang="en" sz="1000"/>
                        <a:t>Emit the variable defined in the process environment with the specified name.</a:t>
                      </a:r>
                      <a:endParaRPr sz="1000"/>
                    </a:p>
                  </a:txBody>
                  <a:tcPr marT="91425" marB="91425" marR="91425" marL="91425">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tcPr>
                </a:tc>
              </a:tr>
              <a:tr h="180975">
                <a:tc>
                  <a:txBody>
                    <a:bodyPr/>
                    <a:lstStyle/>
                    <a:p>
                      <a:pPr indent="0" lvl="0" marL="0" rtl="0" algn="l">
                        <a:lnSpc>
                          <a:spcPct val="30000"/>
                        </a:lnSpc>
                        <a:spcBef>
                          <a:spcPts val="0"/>
                        </a:spcBef>
                        <a:spcAft>
                          <a:spcPts val="0"/>
                        </a:spcAft>
                        <a:buNone/>
                      </a:pPr>
                      <a:r>
                        <a:rPr lang="en" sz="1000"/>
                        <a:t>stdout</a:t>
                      </a:r>
                      <a:endParaRPr sz="1000"/>
                    </a:p>
                  </a:txBody>
                  <a:tcPr marT="91425" marB="91425" marR="91425" marL="91425">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tcPr>
                </a:tc>
                <a:tc>
                  <a:txBody>
                    <a:bodyPr/>
                    <a:lstStyle/>
                    <a:p>
                      <a:pPr indent="0" lvl="0" marL="0" rtl="0" algn="l">
                        <a:lnSpc>
                          <a:spcPct val="30000"/>
                        </a:lnSpc>
                        <a:spcBef>
                          <a:spcPts val="0"/>
                        </a:spcBef>
                        <a:spcAft>
                          <a:spcPts val="0"/>
                        </a:spcAft>
                        <a:buNone/>
                      </a:pPr>
                      <a:r>
                        <a:rPr lang="en" sz="1000"/>
                        <a:t>Emit the stdout of the executed process.</a:t>
                      </a:r>
                      <a:endParaRPr sz="1000"/>
                    </a:p>
                  </a:txBody>
                  <a:tcPr marT="91425" marB="91425" marR="91425" marL="91425">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tcPr>
                </a:tc>
              </a:tr>
              <a:tr h="180975">
                <a:tc>
                  <a:txBody>
                    <a:bodyPr/>
                    <a:lstStyle/>
                    <a:p>
                      <a:pPr indent="0" lvl="0" marL="0" rtl="0" algn="l">
                        <a:lnSpc>
                          <a:spcPct val="30000"/>
                        </a:lnSpc>
                        <a:spcBef>
                          <a:spcPts val="0"/>
                        </a:spcBef>
                        <a:spcAft>
                          <a:spcPts val="0"/>
                        </a:spcAft>
                        <a:buNone/>
                      </a:pPr>
                      <a:r>
                        <a:rPr lang="en" sz="1000"/>
                        <a:t>tuple</a:t>
                      </a:r>
                      <a:endParaRPr sz="1000"/>
                    </a:p>
                  </a:txBody>
                  <a:tcPr marT="91425" marB="91425" marR="91425" marL="91425">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B cap="flat" cmpd="sng" w="6350">
                      <a:solidFill>
                        <a:srgbClr val="000000"/>
                      </a:solidFill>
                      <a:prstDash val="solid"/>
                      <a:round/>
                      <a:headEnd len="sm" w="sm" type="none"/>
                      <a:tailEnd len="sm" w="sm" type="none"/>
                    </a:lnB>
                  </a:tcPr>
                </a:tc>
                <a:tc>
                  <a:txBody>
                    <a:bodyPr/>
                    <a:lstStyle/>
                    <a:p>
                      <a:pPr indent="0" lvl="0" marL="0" rtl="0" algn="l">
                        <a:lnSpc>
                          <a:spcPct val="30000"/>
                        </a:lnSpc>
                        <a:spcBef>
                          <a:spcPts val="0"/>
                        </a:spcBef>
                        <a:spcAft>
                          <a:spcPts val="0"/>
                        </a:spcAft>
                        <a:buNone/>
                      </a:pPr>
                      <a:r>
                        <a:rPr lang="en" sz="1000"/>
                        <a:t>Emit multiple values.</a:t>
                      </a:r>
                      <a:endParaRPr sz="1000"/>
                    </a:p>
                  </a:txBody>
                  <a:tcPr marT="91425" marB="91425" marR="91425" marL="91425">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B cap="flat" cmpd="sng" w="6350">
                      <a:solidFill>
                        <a:srgbClr val="000000"/>
                      </a:solidFill>
                      <a:prstDash val="solid"/>
                      <a:round/>
                      <a:headEnd len="sm" w="sm" type="none"/>
                      <a:tailEnd len="sm" w="sm" type="none"/>
                    </a:lnB>
                  </a:tcPr>
                </a:tc>
              </a:tr>
            </a:tbl>
          </a:graphicData>
        </a:graphic>
      </p:graphicFrame>
      <p:sp>
        <p:nvSpPr>
          <p:cNvPr id="692" name="Google Shape;692;p48"/>
          <p:cNvSpPr txBox="1"/>
          <p:nvPr/>
        </p:nvSpPr>
        <p:spPr>
          <a:xfrm>
            <a:off x="5909850" y="933375"/>
            <a:ext cx="13548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rgbClr val="212121"/>
                </a:solidFill>
                <a:highlight>
                  <a:srgbClr val="FCFCFC"/>
                </a:highlight>
              </a:rPr>
              <a:t>O</a:t>
            </a:r>
            <a:r>
              <a:rPr lang="en" sz="1100">
                <a:solidFill>
                  <a:srgbClr val="212121"/>
                </a:solidFill>
                <a:highlight>
                  <a:srgbClr val="FCFCFC"/>
                </a:highlight>
              </a:rPr>
              <a:t>ptional attributes</a:t>
            </a:r>
            <a:endParaRPr sz="1100">
              <a:solidFill>
                <a:srgbClr val="212121"/>
              </a:solidFill>
            </a:endParaRPr>
          </a:p>
        </p:txBody>
      </p:sp>
      <p:cxnSp>
        <p:nvCxnSpPr>
          <p:cNvPr id="693" name="Google Shape;693;p48"/>
          <p:cNvCxnSpPr/>
          <p:nvPr/>
        </p:nvCxnSpPr>
        <p:spPr>
          <a:xfrm rot="10800000">
            <a:off x="6584400" y="1333250"/>
            <a:ext cx="5700" cy="3228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7" name="Shape 697"/>
        <p:cNvGrpSpPr/>
        <p:nvPr/>
      </p:nvGrpSpPr>
      <p:grpSpPr>
        <a:xfrm>
          <a:off x="0" y="0"/>
          <a:ext cx="0" cy="0"/>
          <a:chOff x="0" y="0"/>
          <a:chExt cx="0" cy="0"/>
        </a:xfrm>
      </p:grpSpPr>
      <p:cxnSp>
        <p:nvCxnSpPr>
          <p:cNvPr id="698" name="Google Shape;698;p49"/>
          <p:cNvCxnSpPr/>
          <p:nvPr/>
        </p:nvCxnSpPr>
        <p:spPr>
          <a:xfrm flipH="1" rot="10800000">
            <a:off x="1191275" y="988963"/>
            <a:ext cx="486600" cy="9900"/>
          </a:xfrm>
          <a:prstGeom prst="straightConnector1">
            <a:avLst/>
          </a:prstGeom>
          <a:noFill/>
          <a:ln cap="flat" cmpd="sng" w="28575">
            <a:solidFill>
              <a:schemeClr val="dk2"/>
            </a:solidFill>
            <a:prstDash val="solid"/>
            <a:round/>
            <a:headEnd len="med" w="med" type="none"/>
            <a:tailEnd len="med" w="med" type="triangle"/>
          </a:ln>
        </p:spPr>
      </p:cxnSp>
      <p:pic>
        <p:nvPicPr>
          <p:cNvPr id="699" name="Google Shape;699;p49"/>
          <p:cNvPicPr preferRelativeResize="0"/>
          <p:nvPr/>
        </p:nvPicPr>
        <p:blipFill>
          <a:blip r:embed="rId3">
            <a:alphaModFix/>
          </a:blip>
          <a:stretch>
            <a:fillRect/>
          </a:stretch>
        </p:blipFill>
        <p:spPr>
          <a:xfrm>
            <a:off x="534775" y="644562"/>
            <a:ext cx="688700" cy="688700"/>
          </a:xfrm>
          <a:prstGeom prst="rect">
            <a:avLst/>
          </a:prstGeom>
          <a:noFill/>
          <a:ln>
            <a:noFill/>
          </a:ln>
        </p:spPr>
      </p:pic>
      <p:sp>
        <p:nvSpPr>
          <p:cNvPr id="700" name="Google Shape;700;p49"/>
          <p:cNvSpPr txBox="1"/>
          <p:nvPr>
            <p:ph idx="4294967295" type="title"/>
          </p:nvPr>
        </p:nvSpPr>
        <p:spPr>
          <a:xfrm>
            <a:off x="1680675" y="598575"/>
            <a:ext cx="2503500" cy="688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Output - file</a:t>
            </a:r>
            <a:endParaRPr/>
          </a:p>
        </p:txBody>
      </p:sp>
      <p:sp>
        <p:nvSpPr>
          <p:cNvPr id="701" name="Google Shape;701;p49"/>
          <p:cNvSpPr txBox="1"/>
          <p:nvPr/>
        </p:nvSpPr>
        <p:spPr>
          <a:xfrm>
            <a:off x="145875" y="1758425"/>
            <a:ext cx="3111000" cy="861900"/>
          </a:xfrm>
          <a:prstGeom prst="rect">
            <a:avLst/>
          </a:prstGeom>
          <a:noFill/>
          <a:ln>
            <a:noFill/>
          </a:ln>
        </p:spPr>
        <p:txBody>
          <a:bodyPr anchorCtr="0" anchor="t" bIns="91425" lIns="91425" spcFirstLastPara="1" rIns="91425" wrap="square" tIns="91425">
            <a:spAutoFit/>
          </a:bodyPr>
          <a:lstStyle/>
          <a:p>
            <a:pPr indent="-298450" lvl="0" marL="457200" rtl="0" algn="l">
              <a:spcBef>
                <a:spcPts val="0"/>
              </a:spcBef>
              <a:spcAft>
                <a:spcPts val="0"/>
              </a:spcAft>
              <a:buSzPts val="1100"/>
              <a:buChar char="●"/>
            </a:pPr>
            <a:r>
              <a:rPr lang="en" sz="1100"/>
              <a:t>The file qualifier allows you to output one or a collection of files to another channel that can be consumed by another process</a:t>
            </a:r>
            <a:endParaRPr sz="1100"/>
          </a:p>
        </p:txBody>
      </p:sp>
      <p:sp>
        <p:nvSpPr>
          <p:cNvPr id="702" name="Google Shape;702;p49"/>
          <p:cNvSpPr txBox="1"/>
          <p:nvPr/>
        </p:nvSpPr>
        <p:spPr>
          <a:xfrm>
            <a:off x="5232350" y="49525"/>
            <a:ext cx="3709200" cy="3540300"/>
          </a:xfrm>
          <a:prstGeom prst="rect">
            <a:avLst/>
          </a:prstGeom>
          <a:solidFill>
            <a:srgbClr val="D0E0E3"/>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t>mzMLFiles = Channel.fromPath( '/some/path/*.mzML' )</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rPr lang="en" sz="1100"/>
              <a:t>process featureFinder {</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rPr lang="en" sz="1100"/>
              <a:t>input:</a:t>
            </a:r>
            <a:endParaRPr sz="1100"/>
          </a:p>
          <a:p>
            <a:pPr indent="0" lvl="0" marL="0" rtl="0" algn="l">
              <a:spcBef>
                <a:spcPts val="0"/>
              </a:spcBef>
              <a:spcAft>
                <a:spcPts val="0"/>
              </a:spcAft>
              <a:buNone/>
            </a:pPr>
            <a:r>
              <a:rPr lang="en" sz="1100"/>
              <a:t>file x </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rPr lang="en" sz="1100">
                <a:solidFill>
                  <a:srgbClr val="0000FF"/>
                </a:solidFill>
              </a:rPr>
              <a:t>output:</a:t>
            </a:r>
            <a:endParaRPr sz="1100">
              <a:solidFill>
                <a:srgbClr val="0000FF"/>
              </a:solidFill>
            </a:endParaRPr>
          </a:p>
          <a:p>
            <a:pPr indent="0" lvl="0" marL="0" rtl="0" algn="l">
              <a:spcBef>
                <a:spcPts val="0"/>
              </a:spcBef>
              <a:spcAft>
                <a:spcPts val="0"/>
              </a:spcAft>
              <a:buNone/>
            </a:pPr>
            <a:r>
              <a:rPr lang="en" sz="1100">
                <a:solidFill>
                  <a:srgbClr val="0000FF"/>
                </a:solidFill>
              </a:rPr>
              <a:t>file "${x.baseName}.featureXML"</a:t>
            </a:r>
            <a:endParaRPr sz="1100">
              <a:solidFill>
                <a:srgbClr val="0000FF"/>
              </a:solidFill>
            </a:endParaRPr>
          </a:p>
          <a:p>
            <a:pPr indent="0" lvl="0" marL="0" rtl="0" algn="l">
              <a:spcBef>
                <a:spcPts val="0"/>
              </a:spcBef>
              <a:spcAft>
                <a:spcPts val="0"/>
              </a:spcAft>
              <a:buNone/>
            </a:pPr>
            <a:r>
              <a:t/>
            </a:r>
            <a:endParaRPr sz="1100"/>
          </a:p>
          <a:p>
            <a:pPr indent="0" lvl="0" marL="0" rtl="0" algn="l">
              <a:spcBef>
                <a:spcPts val="0"/>
              </a:spcBef>
              <a:spcAft>
                <a:spcPts val="0"/>
              </a:spcAft>
              <a:buNone/>
            </a:pPr>
            <a:r>
              <a:rPr lang="en" sz="1100"/>
              <a:t>"""</a:t>
            </a:r>
            <a:endParaRPr sz="1100"/>
          </a:p>
          <a:p>
            <a:pPr indent="0" lvl="0" marL="0" rtl="0" algn="l">
              <a:spcBef>
                <a:spcPts val="0"/>
              </a:spcBef>
              <a:spcAft>
                <a:spcPts val="0"/>
              </a:spcAft>
              <a:buNone/>
            </a:pPr>
            <a:r>
              <a:rPr lang="en" sz="1100"/>
              <a:t>FeatureFinderMetabo -in ${x}.mzML -out</a:t>
            </a:r>
            <a:endParaRPr sz="1100"/>
          </a:p>
          <a:p>
            <a:pPr indent="0" lvl="0" marL="0" rtl="0" algn="l">
              <a:spcBef>
                <a:spcPts val="0"/>
              </a:spcBef>
              <a:spcAft>
                <a:spcPts val="0"/>
              </a:spcAft>
              <a:buNone/>
            </a:pPr>
            <a:r>
              <a:rPr lang="en" sz="1100"/>
              <a:t>${x.baseName}.featureXML</a:t>
            </a:r>
            <a:endParaRPr sz="1100"/>
          </a:p>
          <a:p>
            <a:pPr indent="0" lvl="0" marL="0" rtl="0" algn="l">
              <a:spcBef>
                <a:spcPts val="0"/>
              </a:spcBef>
              <a:spcAft>
                <a:spcPts val="0"/>
              </a:spcAft>
              <a:buNone/>
            </a:pPr>
            <a:r>
              <a:rPr lang="en" sz="1100"/>
              <a:t>"""</a:t>
            </a:r>
            <a:endParaRPr sz="1100"/>
          </a:p>
          <a:p>
            <a:pPr indent="0" lvl="0" marL="0" rtl="0" algn="l">
              <a:spcBef>
                <a:spcPts val="0"/>
              </a:spcBef>
              <a:spcAft>
                <a:spcPts val="0"/>
              </a:spcAft>
              <a:buNone/>
            </a:pPr>
            <a:r>
              <a:rPr lang="en" sz="1100"/>
              <a:t>}</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rPr lang="en" sz="1000"/>
              <a:t>workflow { </a:t>
            </a:r>
            <a:endParaRPr sz="1000"/>
          </a:p>
          <a:p>
            <a:pPr indent="0" lvl="0" marL="0" rtl="0" algn="l">
              <a:spcBef>
                <a:spcPts val="0"/>
              </a:spcBef>
              <a:spcAft>
                <a:spcPts val="0"/>
              </a:spcAft>
              <a:buNone/>
            </a:pPr>
            <a:r>
              <a:rPr lang="en" sz="1100"/>
              <a:t>outputChannel = </a:t>
            </a:r>
            <a:r>
              <a:rPr lang="en" sz="1000"/>
              <a:t>featureFinder(</a:t>
            </a:r>
            <a:r>
              <a:rPr lang="en" sz="1100"/>
              <a:t>mzMLFiles</a:t>
            </a:r>
            <a:r>
              <a:rPr lang="en" sz="1000"/>
              <a:t>)</a:t>
            </a:r>
            <a:endParaRPr sz="1000"/>
          </a:p>
          <a:p>
            <a:pPr indent="0" lvl="0" marL="0" rtl="0" algn="l">
              <a:spcBef>
                <a:spcPts val="0"/>
              </a:spcBef>
              <a:spcAft>
                <a:spcPts val="0"/>
              </a:spcAft>
              <a:buNone/>
            </a:pPr>
            <a:r>
              <a:rPr lang="en" sz="1100"/>
              <a:t>outputChannel.view()</a:t>
            </a:r>
            <a:endParaRPr sz="1000"/>
          </a:p>
          <a:p>
            <a:pPr indent="0" lvl="0" marL="0" rtl="0" algn="l">
              <a:spcBef>
                <a:spcPts val="0"/>
              </a:spcBef>
              <a:spcAft>
                <a:spcPts val="0"/>
              </a:spcAft>
              <a:buNone/>
            </a:pPr>
            <a:r>
              <a:rPr lang="en" sz="1000"/>
              <a:t>}</a:t>
            </a:r>
            <a:endParaRPr sz="1100"/>
          </a:p>
        </p:txBody>
      </p:sp>
      <p:sp>
        <p:nvSpPr>
          <p:cNvPr id="703" name="Google Shape;703;p49"/>
          <p:cNvSpPr/>
          <p:nvPr/>
        </p:nvSpPr>
        <p:spPr>
          <a:xfrm rot="-5400000">
            <a:off x="3608050" y="2646325"/>
            <a:ext cx="378300" cy="1008900"/>
          </a:xfrm>
          <a:prstGeom prst="can">
            <a:avLst>
              <a:gd fmla="val 59536"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49"/>
          <p:cNvSpPr/>
          <p:nvPr/>
        </p:nvSpPr>
        <p:spPr>
          <a:xfrm rot="-5400000">
            <a:off x="2825100" y="2646325"/>
            <a:ext cx="378300" cy="1008900"/>
          </a:xfrm>
          <a:prstGeom prst="can">
            <a:avLst>
              <a:gd fmla="val 59536"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49"/>
          <p:cNvSpPr/>
          <p:nvPr/>
        </p:nvSpPr>
        <p:spPr>
          <a:xfrm rot="-5400000">
            <a:off x="2042150" y="2646325"/>
            <a:ext cx="378300" cy="1008900"/>
          </a:xfrm>
          <a:prstGeom prst="can">
            <a:avLst>
              <a:gd fmla="val 59536"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49"/>
          <p:cNvSpPr txBox="1"/>
          <p:nvPr/>
        </p:nvSpPr>
        <p:spPr>
          <a:xfrm>
            <a:off x="1958525" y="2973775"/>
            <a:ext cx="7317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Nunito"/>
                <a:ea typeface="Nunito"/>
                <a:cs typeface="Nunito"/>
                <a:sym typeface="Nunito"/>
              </a:rPr>
              <a:t>x.mzML</a:t>
            </a:r>
            <a:endParaRPr sz="1100">
              <a:latin typeface="Nunito"/>
              <a:ea typeface="Nunito"/>
              <a:cs typeface="Nunito"/>
              <a:sym typeface="Nunito"/>
            </a:endParaRPr>
          </a:p>
        </p:txBody>
      </p:sp>
      <p:sp>
        <p:nvSpPr>
          <p:cNvPr id="707" name="Google Shape;707;p49"/>
          <p:cNvSpPr txBox="1"/>
          <p:nvPr/>
        </p:nvSpPr>
        <p:spPr>
          <a:xfrm>
            <a:off x="2752700" y="2973775"/>
            <a:ext cx="7317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Nunito"/>
                <a:ea typeface="Nunito"/>
                <a:cs typeface="Nunito"/>
                <a:sym typeface="Nunito"/>
              </a:rPr>
              <a:t>y.mzML</a:t>
            </a:r>
            <a:endParaRPr sz="1100">
              <a:latin typeface="Nunito"/>
              <a:ea typeface="Nunito"/>
              <a:cs typeface="Nunito"/>
              <a:sym typeface="Nunito"/>
            </a:endParaRPr>
          </a:p>
        </p:txBody>
      </p:sp>
      <p:sp>
        <p:nvSpPr>
          <p:cNvPr id="708" name="Google Shape;708;p49"/>
          <p:cNvSpPr txBox="1"/>
          <p:nvPr/>
        </p:nvSpPr>
        <p:spPr>
          <a:xfrm>
            <a:off x="3501350" y="2973763"/>
            <a:ext cx="7317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Nunito"/>
                <a:ea typeface="Nunito"/>
                <a:cs typeface="Nunito"/>
                <a:sym typeface="Nunito"/>
              </a:rPr>
              <a:t>z.mzML</a:t>
            </a:r>
            <a:endParaRPr sz="1100">
              <a:latin typeface="Nunito"/>
              <a:ea typeface="Nunito"/>
              <a:cs typeface="Nunito"/>
              <a:sym typeface="Nunito"/>
            </a:endParaRPr>
          </a:p>
        </p:txBody>
      </p:sp>
      <p:sp>
        <p:nvSpPr>
          <p:cNvPr id="709" name="Google Shape;709;p49"/>
          <p:cNvSpPr txBox="1"/>
          <p:nvPr/>
        </p:nvSpPr>
        <p:spPr>
          <a:xfrm>
            <a:off x="320975" y="2950675"/>
            <a:ext cx="11163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Nunito"/>
                <a:ea typeface="Nunito"/>
                <a:cs typeface="Nunito"/>
                <a:sym typeface="Nunito"/>
              </a:rPr>
              <a:t>mzMLFiles</a:t>
            </a:r>
            <a:endParaRPr sz="1100">
              <a:latin typeface="Nunito"/>
              <a:ea typeface="Nunito"/>
              <a:cs typeface="Nunito"/>
              <a:sym typeface="Nunito"/>
            </a:endParaRPr>
          </a:p>
        </p:txBody>
      </p:sp>
      <p:sp>
        <p:nvSpPr>
          <p:cNvPr id="710" name="Google Shape;710;p49"/>
          <p:cNvSpPr/>
          <p:nvPr/>
        </p:nvSpPr>
        <p:spPr>
          <a:xfrm rot="-5400000">
            <a:off x="3868450" y="3941125"/>
            <a:ext cx="378300" cy="1621200"/>
          </a:xfrm>
          <a:prstGeom prst="can">
            <a:avLst>
              <a:gd fmla="val 59536"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49"/>
          <p:cNvSpPr/>
          <p:nvPr/>
        </p:nvSpPr>
        <p:spPr>
          <a:xfrm rot="-5400000">
            <a:off x="2940450" y="4086175"/>
            <a:ext cx="378300" cy="1331100"/>
          </a:xfrm>
          <a:prstGeom prst="can">
            <a:avLst>
              <a:gd fmla="val 59536"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49"/>
          <p:cNvSpPr/>
          <p:nvPr/>
        </p:nvSpPr>
        <p:spPr>
          <a:xfrm rot="-5400000">
            <a:off x="1864175" y="4115125"/>
            <a:ext cx="378300" cy="1273200"/>
          </a:xfrm>
          <a:prstGeom prst="can">
            <a:avLst>
              <a:gd fmla="val 59536"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49"/>
          <p:cNvSpPr txBox="1"/>
          <p:nvPr/>
        </p:nvSpPr>
        <p:spPr>
          <a:xfrm>
            <a:off x="2644475" y="4574725"/>
            <a:ext cx="11163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Nunito"/>
                <a:ea typeface="Nunito"/>
                <a:cs typeface="Nunito"/>
                <a:sym typeface="Nunito"/>
              </a:rPr>
              <a:t>y.featureXML</a:t>
            </a:r>
            <a:endParaRPr sz="1100">
              <a:latin typeface="Nunito"/>
              <a:ea typeface="Nunito"/>
              <a:cs typeface="Nunito"/>
              <a:sym typeface="Nunito"/>
            </a:endParaRPr>
          </a:p>
        </p:txBody>
      </p:sp>
      <p:sp>
        <p:nvSpPr>
          <p:cNvPr id="714" name="Google Shape;714;p49"/>
          <p:cNvSpPr txBox="1"/>
          <p:nvPr/>
        </p:nvSpPr>
        <p:spPr>
          <a:xfrm>
            <a:off x="320975" y="4574725"/>
            <a:ext cx="12531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rgbClr val="0000FF"/>
                </a:solidFill>
                <a:latin typeface="Nunito"/>
                <a:ea typeface="Nunito"/>
                <a:cs typeface="Nunito"/>
                <a:sym typeface="Nunito"/>
              </a:rPr>
              <a:t>outputChannel</a:t>
            </a:r>
            <a:endParaRPr sz="1100">
              <a:solidFill>
                <a:srgbClr val="0000FF"/>
              </a:solidFill>
              <a:latin typeface="Nunito"/>
              <a:ea typeface="Nunito"/>
              <a:cs typeface="Nunito"/>
              <a:sym typeface="Nunito"/>
            </a:endParaRPr>
          </a:p>
        </p:txBody>
      </p:sp>
      <p:sp>
        <p:nvSpPr>
          <p:cNvPr id="715" name="Google Shape;715;p49"/>
          <p:cNvSpPr txBox="1"/>
          <p:nvPr/>
        </p:nvSpPr>
        <p:spPr>
          <a:xfrm>
            <a:off x="3760775" y="4574725"/>
            <a:ext cx="11163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Nunito"/>
                <a:ea typeface="Nunito"/>
                <a:cs typeface="Nunito"/>
                <a:sym typeface="Nunito"/>
              </a:rPr>
              <a:t>z</a:t>
            </a:r>
            <a:r>
              <a:rPr lang="en" sz="1100">
                <a:latin typeface="Nunito"/>
                <a:ea typeface="Nunito"/>
                <a:cs typeface="Nunito"/>
                <a:sym typeface="Nunito"/>
              </a:rPr>
              <a:t>.featureXML</a:t>
            </a:r>
            <a:endParaRPr sz="1100">
              <a:latin typeface="Nunito"/>
              <a:ea typeface="Nunito"/>
              <a:cs typeface="Nunito"/>
              <a:sym typeface="Nunito"/>
            </a:endParaRPr>
          </a:p>
        </p:txBody>
      </p:sp>
      <p:sp>
        <p:nvSpPr>
          <p:cNvPr id="716" name="Google Shape;716;p49"/>
          <p:cNvSpPr txBox="1"/>
          <p:nvPr/>
        </p:nvSpPr>
        <p:spPr>
          <a:xfrm>
            <a:off x="1573700" y="4574725"/>
            <a:ext cx="11163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Nunito"/>
                <a:ea typeface="Nunito"/>
                <a:cs typeface="Nunito"/>
                <a:sym typeface="Nunito"/>
              </a:rPr>
              <a:t>x</a:t>
            </a:r>
            <a:r>
              <a:rPr lang="en" sz="1100">
                <a:latin typeface="Nunito"/>
                <a:ea typeface="Nunito"/>
                <a:cs typeface="Nunito"/>
                <a:sym typeface="Nunito"/>
              </a:rPr>
              <a:t>.featureXML</a:t>
            </a:r>
            <a:endParaRPr sz="1100">
              <a:latin typeface="Nunito"/>
              <a:ea typeface="Nunito"/>
              <a:cs typeface="Nunito"/>
              <a:sym typeface="Nunito"/>
            </a:endParaRPr>
          </a:p>
        </p:txBody>
      </p:sp>
      <p:sp>
        <p:nvSpPr>
          <p:cNvPr id="717" name="Google Shape;717;p49"/>
          <p:cNvSpPr txBox="1"/>
          <p:nvPr/>
        </p:nvSpPr>
        <p:spPr>
          <a:xfrm>
            <a:off x="265925" y="3726475"/>
            <a:ext cx="16926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rgbClr val="BF9000"/>
                </a:solidFill>
              </a:rPr>
              <a:t>FeatureFinderMetabox.mzML -out x.featureXML</a:t>
            </a:r>
            <a:endParaRPr sz="900">
              <a:solidFill>
                <a:srgbClr val="BF9000"/>
              </a:solidFill>
            </a:endParaRPr>
          </a:p>
        </p:txBody>
      </p:sp>
      <p:sp>
        <p:nvSpPr>
          <p:cNvPr id="718" name="Google Shape;718;p49"/>
          <p:cNvSpPr txBox="1"/>
          <p:nvPr/>
        </p:nvSpPr>
        <p:spPr>
          <a:xfrm>
            <a:off x="3795150" y="3726475"/>
            <a:ext cx="16926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rgbClr val="BF9000"/>
                </a:solidFill>
              </a:rPr>
              <a:t>FeatureFinderMetabox.mzML -out z.featureXML</a:t>
            </a:r>
            <a:endParaRPr sz="900">
              <a:solidFill>
                <a:srgbClr val="BF9000"/>
              </a:solidFill>
            </a:endParaRPr>
          </a:p>
        </p:txBody>
      </p:sp>
      <p:grpSp>
        <p:nvGrpSpPr>
          <p:cNvPr id="719" name="Google Shape;719;p49"/>
          <p:cNvGrpSpPr/>
          <p:nvPr/>
        </p:nvGrpSpPr>
        <p:grpSpPr>
          <a:xfrm>
            <a:off x="2231300" y="3416125"/>
            <a:ext cx="1565900" cy="158100"/>
            <a:chOff x="2231300" y="3339925"/>
            <a:chExt cx="1565900" cy="158100"/>
          </a:xfrm>
        </p:grpSpPr>
        <p:cxnSp>
          <p:nvCxnSpPr>
            <p:cNvPr id="720" name="Google Shape;720;p49"/>
            <p:cNvCxnSpPr/>
            <p:nvPr/>
          </p:nvCxnSpPr>
          <p:spPr>
            <a:xfrm>
              <a:off x="2231300" y="3339925"/>
              <a:ext cx="701100" cy="158100"/>
            </a:xfrm>
            <a:prstGeom prst="straightConnector1">
              <a:avLst/>
            </a:prstGeom>
            <a:noFill/>
            <a:ln cap="flat" cmpd="sng" w="9525">
              <a:solidFill>
                <a:schemeClr val="dk2"/>
              </a:solidFill>
              <a:prstDash val="solid"/>
              <a:round/>
              <a:headEnd len="med" w="med" type="none"/>
              <a:tailEnd len="med" w="med" type="none"/>
            </a:ln>
          </p:spPr>
        </p:cxnSp>
        <p:cxnSp>
          <p:nvCxnSpPr>
            <p:cNvPr id="721" name="Google Shape;721;p49"/>
            <p:cNvCxnSpPr/>
            <p:nvPr/>
          </p:nvCxnSpPr>
          <p:spPr>
            <a:xfrm flipH="1">
              <a:off x="2932300" y="3339925"/>
              <a:ext cx="864900" cy="158100"/>
            </a:xfrm>
            <a:prstGeom prst="straightConnector1">
              <a:avLst/>
            </a:prstGeom>
            <a:noFill/>
            <a:ln cap="flat" cmpd="sng" w="9525">
              <a:solidFill>
                <a:schemeClr val="dk2"/>
              </a:solidFill>
              <a:prstDash val="solid"/>
              <a:round/>
              <a:headEnd len="med" w="med" type="none"/>
              <a:tailEnd len="med" w="med" type="none"/>
            </a:ln>
          </p:spPr>
        </p:cxnSp>
      </p:grpSp>
      <p:sp>
        <p:nvSpPr>
          <p:cNvPr id="722" name="Google Shape;722;p49"/>
          <p:cNvSpPr txBox="1"/>
          <p:nvPr/>
        </p:nvSpPr>
        <p:spPr>
          <a:xfrm>
            <a:off x="2030538" y="3714325"/>
            <a:ext cx="16926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rgbClr val="BF9000"/>
                </a:solidFill>
              </a:rPr>
              <a:t>FeatureFinderMetabox.mzML -out y.featureXML</a:t>
            </a:r>
            <a:endParaRPr sz="900">
              <a:solidFill>
                <a:srgbClr val="BF9000"/>
              </a:solidFill>
            </a:endParaRPr>
          </a:p>
        </p:txBody>
      </p:sp>
      <p:grpSp>
        <p:nvGrpSpPr>
          <p:cNvPr id="723" name="Google Shape;723;p49"/>
          <p:cNvGrpSpPr/>
          <p:nvPr/>
        </p:nvGrpSpPr>
        <p:grpSpPr>
          <a:xfrm>
            <a:off x="2231300" y="4302400"/>
            <a:ext cx="1565900" cy="158100"/>
            <a:chOff x="2231300" y="3339925"/>
            <a:chExt cx="1565900" cy="158100"/>
          </a:xfrm>
        </p:grpSpPr>
        <p:cxnSp>
          <p:nvCxnSpPr>
            <p:cNvPr id="724" name="Google Shape;724;p49"/>
            <p:cNvCxnSpPr/>
            <p:nvPr/>
          </p:nvCxnSpPr>
          <p:spPr>
            <a:xfrm>
              <a:off x="2231300" y="3339925"/>
              <a:ext cx="701100" cy="158100"/>
            </a:xfrm>
            <a:prstGeom prst="straightConnector1">
              <a:avLst/>
            </a:prstGeom>
            <a:noFill/>
            <a:ln cap="flat" cmpd="sng" w="9525">
              <a:solidFill>
                <a:schemeClr val="dk2"/>
              </a:solidFill>
              <a:prstDash val="solid"/>
              <a:round/>
              <a:headEnd len="med" w="med" type="none"/>
              <a:tailEnd len="med" w="med" type="none"/>
            </a:ln>
          </p:spPr>
        </p:cxnSp>
        <p:cxnSp>
          <p:nvCxnSpPr>
            <p:cNvPr id="725" name="Google Shape;725;p49"/>
            <p:cNvCxnSpPr/>
            <p:nvPr/>
          </p:nvCxnSpPr>
          <p:spPr>
            <a:xfrm flipH="1">
              <a:off x="2932300" y="3339925"/>
              <a:ext cx="864900" cy="158100"/>
            </a:xfrm>
            <a:prstGeom prst="straightConnector1">
              <a:avLst/>
            </a:prstGeom>
            <a:noFill/>
            <a:ln cap="flat" cmpd="sng" w="9525">
              <a:solidFill>
                <a:schemeClr val="dk2"/>
              </a:solidFill>
              <a:prstDash val="solid"/>
              <a:round/>
              <a:headEnd len="med" w="med" type="none"/>
              <a:tailEnd len="med" w="med" type="none"/>
            </a:ln>
          </p:spPr>
        </p:cxnSp>
      </p:gr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9" name="Shape 729"/>
        <p:cNvGrpSpPr/>
        <p:nvPr/>
      </p:nvGrpSpPr>
      <p:grpSpPr>
        <a:xfrm>
          <a:off x="0" y="0"/>
          <a:ext cx="0" cy="0"/>
          <a:chOff x="0" y="0"/>
          <a:chExt cx="0" cy="0"/>
        </a:xfrm>
      </p:grpSpPr>
      <p:cxnSp>
        <p:nvCxnSpPr>
          <p:cNvPr id="730" name="Google Shape;730;p50"/>
          <p:cNvCxnSpPr/>
          <p:nvPr/>
        </p:nvCxnSpPr>
        <p:spPr>
          <a:xfrm flipH="1" rot="10800000">
            <a:off x="1191275" y="988963"/>
            <a:ext cx="486600" cy="9900"/>
          </a:xfrm>
          <a:prstGeom prst="straightConnector1">
            <a:avLst/>
          </a:prstGeom>
          <a:noFill/>
          <a:ln cap="flat" cmpd="sng" w="28575">
            <a:solidFill>
              <a:schemeClr val="dk2"/>
            </a:solidFill>
            <a:prstDash val="solid"/>
            <a:round/>
            <a:headEnd len="med" w="med" type="none"/>
            <a:tailEnd len="med" w="med" type="triangle"/>
          </a:ln>
        </p:spPr>
      </p:cxnSp>
      <p:pic>
        <p:nvPicPr>
          <p:cNvPr id="731" name="Google Shape;731;p50"/>
          <p:cNvPicPr preferRelativeResize="0"/>
          <p:nvPr/>
        </p:nvPicPr>
        <p:blipFill>
          <a:blip r:embed="rId3">
            <a:alphaModFix/>
          </a:blip>
          <a:stretch>
            <a:fillRect/>
          </a:stretch>
        </p:blipFill>
        <p:spPr>
          <a:xfrm>
            <a:off x="534775" y="644562"/>
            <a:ext cx="688700" cy="688700"/>
          </a:xfrm>
          <a:prstGeom prst="rect">
            <a:avLst/>
          </a:prstGeom>
          <a:noFill/>
          <a:ln>
            <a:noFill/>
          </a:ln>
        </p:spPr>
      </p:pic>
      <p:sp>
        <p:nvSpPr>
          <p:cNvPr id="732" name="Google Shape;732;p50"/>
          <p:cNvSpPr txBox="1"/>
          <p:nvPr>
            <p:ph idx="4294967295" type="title"/>
          </p:nvPr>
        </p:nvSpPr>
        <p:spPr>
          <a:xfrm>
            <a:off x="1680675" y="598575"/>
            <a:ext cx="2503500" cy="688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Output - val</a:t>
            </a:r>
            <a:endParaRPr/>
          </a:p>
        </p:txBody>
      </p:sp>
      <p:sp>
        <p:nvSpPr>
          <p:cNvPr id="733" name="Google Shape;733;p50"/>
          <p:cNvSpPr txBox="1"/>
          <p:nvPr/>
        </p:nvSpPr>
        <p:spPr>
          <a:xfrm>
            <a:off x="5214525" y="76200"/>
            <a:ext cx="3709200" cy="3032400"/>
          </a:xfrm>
          <a:prstGeom prst="rect">
            <a:avLst/>
          </a:prstGeom>
          <a:solidFill>
            <a:srgbClr val="D0E0E3"/>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t>values = Channel.of( 1,2,3 )</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rPr lang="en" sz="1100"/>
              <a:t>process basicExample {</a:t>
            </a:r>
            <a:endParaRPr sz="1100"/>
          </a:p>
          <a:p>
            <a:pPr indent="0" lvl="0" marL="0" rtl="0" algn="l">
              <a:spcBef>
                <a:spcPts val="0"/>
              </a:spcBef>
              <a:spcAft>
                <a:spcPts val="0"/>
              </a:spcAft>
              <a:buNone/>
            </a:pPr>
            <a:r>
              <a:rPr lang="en" sz="1100"/>
              <a:t>input:</a:t>
            </a:r>
            <a:endParaRPr sz="1100"/>
          </a:p>
          <a:p>
            <a:pPr indent="0" lvl="0" marL="0" rtl="0" algn="l">
              <a:spcBef>
                <a:spcPts val="0"/>
              </a:spcBef>
              <a:spcAft>
                <a:spcPts val="0"/>
              </a:spcAft>
              <a:buNone/>
            </a:pPr>
            <a:r>
              <a:rPr lang="en" sz="1100"/>
              <a:t> val x </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rPr lang="en" sz="1100"/>
              <a:t> output:</a:t>
            </a:r>
            <a:endParaRPr sz="1100"/>
          </a:p>
          <a:p>
            <a:pPr indent="0" lvl="0" marL="0" rtl="0" algn="l">
              <a:spcBef>
                <a:spcPts val="0"/>
              </a:spcBef>
              <a:spcAft>
                <a:spcPts val="0"/>
              </a:spcAft>
              <a:buNone/>
            </a:pPr>
            <a:r>
              <a:rPr lang="en" sz="1100">
                <a:solidFill>
                  <a:srgbClr val="0000FF"/>
                </a:solidFill>
              </a:rPr>
              <a:t> val "$x" </a:t>
            </a:r>
            <a:endParaRPr sz="1100">
              <a:solidFill>
                <a:srgbClr val="0000FF"/>
              </a:solidFill>
            </a:endParaRPr>
          </a:p>
          <a:p>
            <a:pPr indent="0" lvl="0" marL="0" rtl="0" algn="l">
              <a:spcBef>
                <a:spcPts val="0"/>
              </a:spcBef>
              <a:spcAft>
                <a:spcPts val="0"/>
              </a:spcAft>
              <a:buNone/>
            </a:pPr>
            <a:r>
              <a:t/>
            </a:r>
            <a:endParaRPr sz="1100"/>
          </a:p>
          <a:p>
            <a:pPr indent="0" lvl="0" marL="0" rtl="0" algn="l">
              <a:spcBef>
                <a:spcPts val="0"/>
              </a:spcBef>
              <a:spcAft>
                <a:spcPts val="0"/>
              </a:spcAft>
              <a:buNone/>
            </a:pPr>
            <a:r>
              <a:rPr lang="en" sz="1100"/>
              <a:t>"""</a:t>
            </a:r>
            <a:endParaRPr sz="1100"/>
          </a:p>
          <a:p>
            <a:pPr indent="0" lvl="0" marL="0" rtl="0" algn="l">
              <a:spcBef>
                <a:spcPts val="0"/>
              </a:spcBef>
              <a:spcAft>
                <a:spcPts val="0"/>
              </a:spcAft>
              <a:buNone/>
            </a:pPr>
            <a:r>
              <a:rPr lang="en" sz="1100"/>
              <a:t>echo output value is $x</a:t>
            </a:r>
            <a:endParaRPr sz="1100"/>
          </a:p>
          <a:p>
            <a:pPr indent="0" lvl="0" marL="0" rtl="0" algn="l">
              <a:spcBef>
                <a:spcPts val="0"/>
              </a:spcBef>
              <a:spcAft>
                <a:spcPts val="0"/>
              </a:spcAft>
              <a:buNone/>
            </a:pPr>
            <a:r>
              <a:rPr lang="en" sz="1100"/>
              <a:t>"""</a:t>
            </a:r>
            <a:endParaRPr sz="1100"/>
          </a:p>
          <a:p>
            <a:pPr indent="0" lvl="0" marL="0" rtl="0" algn="l">
              <a:spcBef>
                <a:spcPts val="0"/>
              </a:spcBef>
              <a:spcAft>
                <a:spcPts val="0"/>
              </a:spcAft>
              <a:buNone/>
            </a:pPr>
            <a:r>
              <a:rPr lang="en" sz="1100"/>
              <a:t> }</a:t>
            </a:r>
            <a:endParaRPr sz="1100"/>
          </a:p>
          <a:p>
            <a:pPr indent="0" lvl="0" marL="0" rtl="0" algn="l">
              <a:spcBef>
                <a:spcPts val="0"/>
              </a:spcBef>
              <a:spcAft>
                <a:spcPts val="0"/>
              </a:spcAft>
              <a:buNone/>
            </a:pPr>
            <a:r>
              <a:rPr lang="en" sz="1000"/>
              <a:t>workflow { </a:t>
            </a:r>
            <a:endParaRPr sz="1000"/>
          </a:p>
          <a:p>
            <a:pPr indent="0" lvl="0" marL="0" rtl="0" algn="l">
              <a:spcBef>
                <a:spcPts val="0"/>
              </a:spcBef>
              <a:spcAft>
                <a:spcPts val="0"/>
              </a:spcAft>
              <a:buNone/>
            </a:pPr>
            <a:r>
              <a:rPr lang="en" sz="1100"/>
              <a:t>outputChannel = basicExample</a:t>
            </a:r>
            <a:r>
              <a:rPr lang="en" sz="1000"/>
              <a:t>(</a:t>
            </a:r>
            <a:r>
              <a:rPr lang="en" sz="1100"/>
              <a:t>values</a:t>
            </a:r>
            <a:r>
              <a:rPr lang="en" sz="1000"/>
              <a:t>).collect()</a:t>
            </a:r>
            <a:endParaRPr sz="1000"/>
          </a:p>
          <a:p>
            <a:pPr indent="0" lvl="0" marL="0" rtl="0" algn="l">
              <a:spcBef>
                <a:spcPts val="0"/>
              </a:spcBef>
              <a:spcAft>
                <a:spcPts val="0"/>
              </a:spcAft>
              <a:buNone/>
            </a:pPr>
            <a:r>
              <a:rPr lang="en" sz="1100"/>
              <a:t>outputChannel.view()</a:t>
            </a:r>
            <a:endParaRPr sz="1000"/>
          </a:p>
          <a:p>
            <a:pPr indent="0" lvl="0" marL="0" rtl="0" algn="l">
              <a:spcBef>
                <a:spcPts val="0"/>
              </a:spcBef>
              <a:spcAft>
                <a:spcPts val="0"/>
              </a:spcAft>
              <a:buNone/>
            </a:pPr>
            <a:r>
              <a:rPr lang="en" sz="1000"/>
              <a:t>}</a:t>
            </a:r>
            <a:endParaRPr sz="1100"/>
          </a:p>
        </p:txBody>
      </p:sp>
      <p:sp>
        <p:nvSpPr>
          <p:cNvPr id="734" name="Google Shape;734;p50"/>
          <p:cNvSpPr/>
          <p:nvPr/>
        </p:nvSpPr>
        <p:spPr>
          <a:xfrm rot="-5400000">
            <a:off x="3531850" y="2265325"/>
            <a:ext cx="378300" cy="1008900"/>
          </a:xfrm>
          <a:prstGeom prst="can">
            <a:avLst>
              <a:gd fmla="val 59536"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50"/>
          <p:cNvSpPr/>
          <p:nvPr/>
        </p:nvSpPr>
        <p:spPr>
          <a:xfrm rot="-5400000">
            <a:off x="2748900" y="2265325"/>
            <a:ext cx="378300" cy="1008900"/>
          </a:xfrm>
          <a:prstGeom prst="can">
            <a:avLst>
              <a:gd fmla="val 59536"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50"/>
          <p:cNvSpPr/>
          <p:nvPr/>
        </p:nvSpPr>
        <p:spPr>
          <a:xfrm rot="-5400000">
            <a:off x="1965950" y="2265325"/>
            <a:ext cx="378300" cy="1008900"/>
          </a:xfrm>
          <a:prstGeom prst="can">
            <a:avLst>
              <a:gd fmla="val 59536"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50"/>
          <p:cNvSpPr txBox="1"/>
          <p:nvPr/>
        </p:nvSpPr>
        <p:spPr>
          <a:xfrm>
            <a:off x="1882325" y="2592775"/>
            <a:ext cx="7317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latin typeface="Nunito"/>
                <a:ea typeface="Nunito"/>
                <a:cs typeface="Nunito"/>
                <a:sym typeface="Nunito"/>
              </a:rPr>
              <a:t>1</a:t>
            </a:r>
            <a:endParaRPr sz="1100">
              <a:latin typeface="Nunito"/>
              <a:ea typeface="Nunito"/>
              <a:cs typeface="Nunito"/>
              <a:sym typeface="Nunito"/>
            </a:endParaRPr>
          </a:p>
        </p:txBody>
      </p:sp>
      <p:sp>
        <p:nvSpPr>
          <p:cNvPr id="738" name="Google Shape;738;p50"/>
          <p:cNvSpPr txBox="1"/>
          <p:nvPr/>
        </p:nvSpPr>
        <p:spPr>
          <a:xfrm>
            <a:off x="2676500" y="2592775"/>
            <a:ext cx="7317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latin typeface="Nunito"/>
                <a:ea typeface="Nunito"/>
                <a:cs typeface="Nunito"/>
                <a:sym typeface="Nunito"/>
              </a:rPr>
              <a:t>2</a:t>
            </a:r>
            <a:endParaRPr sz="1100">
              <a:latin typeface="Nunito"/>
              <a:ea typeface="Nunito"/>
              <a:cs typeface="Nunito"/>
              <a:sym typeface="Nunito"/>
            </a:endParaRPr>
          </a:p>
        </p:txBody>
      </p:sp>
      <p:sp>
        <p:nvSpPr>
          <p:cNvPr id="739" name="Google Shape;739;p50"/>
          <p:cNvSpPr txBox="1"/>
          <p:nvPr/>
        </p:nvSpPr>
        <p:spPr>
          <a:xfrm>
            <a:off x="3425150" y="2592763"/>
            <a:ext cx="7317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latin typeface="Nunito"/>
                <a:ea typeface="Nunito"/>
                <a:cs typeface="Nunito"/>
                <a:sym typeface="Nunito"/>
              </a:rPr>
              <a:t>3</a:t>
            </a:r>
            <a:endParaRPr sz="1100">
              <a:latin typeface="Nunito"/>
              <a:ea typeface="Nunito"/>
              <a:cs typeface="Nunito"/>
              <a:sym typeface="Nunito"/>
            </a:endParaRPr>
          </a:p>
        </p:txBody>
      </p:sp>
      <p:sp>
        <p:nvSpPr>
          <p:cNvPr id="740" name="Google Shape;740;p50"/>
          <p:cNvSpPr txBox="1"/>
          <p:nvPr/>
        </p:nvSpPr>
        <p:spPr>
          <a:xfrm>
            <a:off x="244775" y="2569675"/>
            <a:ext cx="11163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latin typeface="Nunito"/>
                <a:ea typeface="Nunito"/>
                <a:cs typeface="Nunito"/>
                <a:sym typeface="Nunito"/>
              </a:rPr>
              <a:t>x</a:t>
            </a:r>
            <a:endParaRPr sz="1100">
              <a:latin typeface="Nunito"/>
              <a:ea typeface="Nunito"/>
              <a:cs typeface="Nunito"/>
              <a:sym typeface="Nunito"/>
            </a:endParaRPr>
          </a:p>
        </p:txBody>
      </p:sp>
      <p:sp>
        <p:nvSpPr>
          <p:cNvPr id="741" name="Google Shape;741;p50"/>
          <p:cNvSpPr/>
          <p:nvPr/>
        </p:nvSpPr>
        <p:spPr>
          <a:xfrm rot="-5400000">
            <a:off x="2702375" y="3734125"/>
            <a:ext cx="378300" cy="1273200"/>
          </a:xfrm>
          <a:prstGeom prst="can">
            <a:avLst>
              <a:gd fmla="val 59536"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50"/>
          <p:cNvSpPr txBox="1"/>
          <p:nvPr/>
        </p:nvSpPr>
        <p:spPr>
          <a:xfrm>
            <a:off x="1159175" y="4193725"/>
            <a:ext cx="12531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rgbClr val="0000FF"/>
                </a:solidFill>
                <a:latin typeface="Nunito"/>
                <a:ea typeface="Nunito"/>
                <a:cs typeface="Nunito"/>
                <a:sym typeface="Nunito"/>
              </a:rPr>
              <a:t>outputChannel</a:t>
            </a:r>
            <a:endParaRPr sz="1100">
              <a:solidFill>
                <a:srgbClr val="0000FF"/>
              </a:solidFill>
              <a:latin typeface="Nunito"/>
              <a:ea typeface="Nunito"/>
              <a:cs typeface="Nunito"/>
              <a:sym typeface="Nunito"/>
            </a:endParaRPr>
          </a:p>
        </p:txBody>
      </p:sp>
      <p:sp>
        <p:nvSpPr>
          <p:cNvPr id="743" name="Google Shape;743;p50"/>
          <p:cNvSpPr txBox="1"/>
          <p:nvPr/>
        </p:nvSpPr>
        <p:spPr>
          <a:xfrm>
            <a:off x="2411900" y="4193725"/>
            <a:ext cx="11163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latin typeface="Nunito"/>
                <a:ea typeface="Nunito"/>
                <a:cs typeface="Nunito"/>
                <a:sym typeface="Nunito"/>
              </a:rPr>
              <a:t>[1,2,3]</a:t>
            </a:r>
            <a:endParaRPr sz="1100">
              <a:latin typeface="Nunito"/>
              <a:ea typeface="Nunito"/>
              <a:cs typeface="Nunito"/>
              <a:sym typeface="Nunito"/>
            </a:endParaRPr>
          </a:p>
        </p:txBody>
      </p:sp>
      <p:sp>
        <p:nvSpPr>
          <p:cNvPr id="744" name="Google Shape;744;p50"/>
          <p:cNvSpPr txBox="1"/>
          <p:nvPr/>
        </p:nvSpPr>
        <p:spPr>
          <a:xfrm>
            <a:off x="189725" y="3345475"/>
            <a:ext cx="16926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rgbClr val="BF9000"/>
                </a:solidFill>
              </a:rPr>
              <a:t>echo output value is 1</a:t>
            </a:r>
            <a:endParaRPr sz="900">
              <a:solidFill>
                <a:srgbClr val="BF9000"/>
              </a:solidFill>
            </a:endParaRPr>
          </a:p>
        </p:txBody>
      </p:sp>
      <p:sp>
        <p:nvSpPr>
          <p:cNvPr id="745" name="Google Shape;745;p50"/>
          <p:cNvSpPr txBox="1"/>
          <p:nvPr/>
        </p:nvSpPr>
        <p:spPr>
          <a:xfrm>
            <a:off x="3718950" y="3345475"/>
            <a:ext cx="16926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rgbClr val="BF9000"/>
                </a:solidFill>
              </a:rPr>
              <a:t>echo output value is 3</a:t>
            </a:r>
            <a:endParaRPr sz="900">
              <a:solidFill>
                <a:srgbClr val="BF9000"/>
              </a:solidFill>
            </a:endParaRPr>
          </a:p>
        </p:txBody>
      </p:sp>
      <p:grpSp>
        <p:nvGrpSpPr>
          <p:cNvPr id="746" name="Google Shape;746;p50"/>
          <p:cNvGrpSpPr/>
          <p:nvPr/>
        </p:nvGrpSpPr>
        <p:grpSpPr>
          <a:xfrm>
            <a:off x="2155100" y="3035125"/>
            <a:ext cx="1565900" cy="158100"/>
            <a:chOff x="2231300" y="3339925"/>
            <a:chExt cx="1565900" cy="158100"/>
          </a:xfrm>
        </p:grpSpPr>
        <p:cxnSp>
          <p:nvCxnSpPr>
            <p:cNvPr id="747" name="Google Shape;747;p50"/>
            <p:cNvCxnSpPr/>
            <p:nvPr/>
          </p:nvCxnSpPr>
          <p:spPr>
            <a:xfrm>
              <a:off x="2231300" y="3339925"/>
              <a:ext cx="701100" cy="158100"/>
            </a:xfrm>
            <a:prstGeom prst="straightConnector1">
              <a:avLst/>
            </a:prstGeom>
            <a:noFill/>
            <a:ln cap="flat" cmpd="sng" w="9525">
              <a:solidFill>
                <a:schemeClr val="dk2"/>
              </a:solidFill>
              <a:prstDash val="solid"/>
              <a:round/>
              <a:headEnd len="med" w="med" type="none"/>
              <a:tailEnd len="med" w="med" type="none"/>
            </a:ln>
          </p:spPr>
        </p:cxnSp>
        <p:cxnSp>
          <p:nvCxnSpPr>
            <p:cNvPr id="748" name="Google Shape;748;p50"/>
            <p:cNvCxnSpPr/>
            <p:nvPr/>
          </p:nvCxnSpPr>
          <p:spPr>
            <a:xfrm flipH="1">
              <a:off x="2932300" y="3339925"/>
              <a:ext cx="864900" cy="158100"/>
            </a:xfrm>
            <a:prstGeom prst="straightConnector1">
              <a:avLst/>
            </a:prstGeom>
            <a:noFill/>
            <a:ln cap="flat" cmpd="sng" w="9525">
              <a:solidFill>
                <a:schemeClr val="dk2"/>
              </a:solidFill>
              <a:prstDash val="solid"/>
              <a:round/>
              <a:headEnd len="med" w="med" type="none"/>
              <a:tailEnd len="med" w="med" type="none"/>
            </a:ln>
          </p:spPr>
        </p:cxnSp>
      </p:grpSp>
      <p:sp>
        <p:nvSpPr>
          <p:cNvPr id="749" name="Google Shape;749;p50"/>
          <p:cNvSpPr txBox="1"/>
          <p:nvPr/>
        </p:nvSpPr>
        <p:spPr>
          <a:xfrm>
            <a:off x="1954338" y="3333325"/>
            <a:ext cx="16926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rgbClr val="BF9000"/>
                </a:solidFill>
              </a:rPr>
              <a:t>echo output value is 2</a:t>
            </a:r>
            <a:endParaRPr sz="900">
              <a:solidFill>
                <a:srgbClr val="BF9000"/>
              </a:solidFill>
            </a:endParaRPr>
          </a:p>
        </p:txBody>
      </p:sp>
      <p:grpSp>
        <p:nvGrpSpPr>
          <p:cNvPr id="750" name="Google Shape;750;p50"/>
          <p:cNvGrpSpPr/>
          <p:nvPr/>
        </p:nvGrpSpPr>
        <p:grpSpPr>
          <a:xfrm>
            <a:off x="2155100" y="3921400"/>
            <a:ext cx="1565900" cy="158100"/>
            <a:chOff x="2231300" y="3339925"/>
            <a:chExt cx="1565900" cy="158100"/>
          </a:xfrm>
        </p:grpSpPr>
        <p:cxnSp>
          <p:nvCxnSpPr>
            <p:cNvPr id="751" name="Google Shape;751;p50"/>
            <p:cNvCxnSpPr/>
            <p:nvPr/>
          </p:nvCxnSpPr>
          <p:spPr>
            <a:xfrm>
              <a:off x="2231300" y="3339925"/>
              <a:ext cx="701100" cy="158100"/>
            </a:xfrm>
            <a:prstGeom prst="straightConnector1">
              <a:avLst/>
            </a:prstGeom>
            <a:noFill/>
            <a:ln cap="flat" cmpd="sng" w="9525">
              <a:solidFill>
                <a:schemeClr val="dk2"/>
              </a:solidFill>
              <a:prstDash val="solid"/>
              <a:round/>
              <a:headEnd len="med" w="med" type="none"/>
              <a:tailEnd len="med" w="med" type="none"/>
            </a:ln>
          </p:spPr>
        </p:cxnSp>
        <p:cxnSp>
          <p:nvCxnSpPr>
            <p:cNvPr id="752" name="Google Shape;752;p50"/>
            <p:cNvCxnSpPr/>
            <p:nvPr/>
          </p:nvCxnSpPr>
          <p:spPr>
            <a:xfrm flipH="1">
              <a:off x="2932300" y="3339925"/>
              <a:ext cx="864900" cy="158100"/>
            </a:xfrm>
            <a:prstGeom prst="straightConnector1">
              <a:avLst/>
            </a:prstGeom>
            <a:noFill/>
            <a:ln cap="flat" cmpd="sng" w="9525">
              <a:solidFill>
                <a:schemeClr val="dk2"/>
              </a:solidFill>
              <a:prstDash val="solid"/>
              <a:round/>
              <a:headEnd len="med" w="med" type="none"/>
              <a:tailEnd len="med" w="med" type="none"/>
            </a:ln>
          </p:spPr>
        </p:cxnSp>
      </p:grpSp>
      <p:pic>
        <p:nvPicPr>
          <p:cNvPr id="753" name="Google Shape;753;p50"/>
          <p:cNvPicPr preferRelativeResize="0"/>
          <p:nvPr/>
        </p:nvPicPr>
        <p:blipFill>
          <a:blip r:embed="rId4">
            <a:alphaModFix/>
          </a:blip>
          <a:stretch>
            <a:fillRect/>
          </a:stretch>
        </p:blipFill>
        <p:spPr>
          <a:xfrm>
            <a:off x="5725670" y="3304665"/>
            <a:ext cx="2929200" cy="110576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7" name="Shape 757"/>
        <p:cNvGrpSpPr/>
        <p:nvPr/>
      </p:nvGrpSpPr>
      <p:grpSpPr>
        <a:xfrm>
          <a:off x="0" y="0"/>
          <a:ext cx="0" cy="0"/>
          <a:chOff x="0" y="0"/>
          <a:chExt cx="0" cy="0"/>
        </a:xfrm>
      </p:grpSpPr>
      <p:sp>
        <p:nvSpPr>
          <p:cNvPr id="758" name="Google Shape;758;p51"/>
          <p:cNvSpPr txBox="1"/>
          <p:nvPr/>
        </p:nvSpPr>
        <p:spPr>
          <a:xfrm>
            <a:off x="5292900" y="1080000"/>
            <a:ext cx="3851100" cy="4063500"/>
          </a:xfrm>
          <a:prstGeom prst="rect">
            <a:avLst/>
          </a:prstGeom>
          <a:solidFill>
            <a:srgbClr val="D0E0E3"/>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process &lt; name &gt;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solidFill>
                  <a:srgbClr val="0000FF"/>
                </a:solidFill>
              </a:rPr>
              <a:t> </a:t>
            </a:r>
            <a:r>
              <a:rPr lang="en"/>
              <a:t> [ directives ]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solidFill>
                  <a:srgbClr val="0000FF"/>
                </a:solidFill>
              </a:rPr>
              <a:t>  </a:t>
            </a:r>
            <a:r>
              <a:rPr lang="en"/>
              <a:t>input: </a:t>
            </a:r>
            <a:endParaRPr/>
          </a:p>
          <a:p>
            <a:pPr indent="0" lvl="0" marL="0" rtl="0" algn="l">
              <a:spcBef>
                <a:spcPts val="0"/>
              </a:spcBef>
              <a:spcAft>
                <a:spcPts val="0"/>
              </a:spcAft>
              <a:buNone/>
            </a:pPr>
            <a:r>
              <a:rPr lang="en"/>
              <a:t>  &lt; process inputs &gt;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  output: </a:t>
            </a:r>
            <a:endParaRPr/>
          </a:p>
          <a:p>
            <a:pPr indent="0" lvl="0" marL="0" rtl="0" algn="l">
              <a:spcBef>
                <a:spcPts val="0"/>
              </a:spcBef>
              <a:spcAft>
                <a:spcPts val="0"/>
              </a:spcAft>
              <a:buNone/>
            </a:pPr>
            <a:r>
              <a:rPr lang="en"/>
              <a:t>  &lt; process outputs &gt;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  when: </a:t>
            </a:r>
            <a:endParaRPr/>
          </a:p>
          <a:p>
            <a:pPr indent="0" lvl="0" marL="0" rtl="0" algn="l">
              <a:spcBef>
                <a:spcPts val="0"/>
              </a:spcBef>
              <a:spcAft>
                <a:spcPts val="0"/>
              </a:spcAft>
              <a:buNone/>
            </a:pPr>
            <a:r>
              <a:rPr lang="en"/>
              <a:t>  &lt; condition &gt;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solidFill>
                  <a:srgbClr val="0000FF"/>
                </a:solidFill>
              </a:rPr>
              <a:t>  [script|shell|exec]: </a:t>
            </a:r>
            <a:endParaRPr>
              <a:solidFill>
                <a:srgbClr val="0000FF"/>
              </a:solidFill>
            </a:endParaRPr>
          </a:p>
          <a:p>
            <a:pPr indent="0" lvl="0" marL="0" rtl="0" algn="l">
              <a:spcBef>
                <a:spcPts val="0"/>
              </a:spcBef>
              <a:spcAft>
                <a:spcPts val="0"/>
              </a:spcAft>
              <a:buNone/>
            </a:pPr>
            <a:r>
              <a:rPr lang="en">
                <a:solidFill>
                  <a:srgbClr val="0000FF"/>
                </a:solidFill>
              </a:rPr>
              <a:t>  """</a:t>
            </a:r>
            <a:endParaRPr>
              <a:solidFill>
                <a:srgbClr val="0000FF"/>
              </a:solidFill>
            </a:endParaRPr>
          </a:p>
          <a:p>
            <a:pPr indent="0" lvl="0" marL="0" rtl="0" algn="l">
              <a:spcBef>
                <a:spcPts val="0"/>
              </a:spcBef>
              <a:spcAft>
                <a:spcPts val="0"/>
              </a:spcAft>
              <a:buNone/>
            </a:pPr>
            <a:r>
              <a:rPr lang="en">
                <a:solidFill>
                  <a:srgbClr val="0000FF"/>
                </a:solidFill>
              </a:rPr>
              <a:t>  &lt; user script to be executed &gt;</a:t>
            </a:r>
            <a:endParaRPr>
              <a:solidFill>
                <a:srgbClr val="0000FF"/>
              </a:solidFill>
            </a:endParaRPr>
          </a:p>
          <a:p>
            <a:pPr indent="0" lvl="0" marL="0" rtl="0" algn="l">
              <a:spcBef>
                <a:spcPts val="0"/>
              </a:spcBef>
              <a:spcAft>
                <a:spcPts val="0"/>
              </a:spcAft>
              <a:buNone/>
            </a:pPr>
            <a:r>
              <a:rPr lang="en">
                <a:solidFill>
                  <a:srgbClr val="0000FF"/>
                </a:solidFill>
              </a:rPr>
              <a:t>  """</a:t>
            </a:r>
            <a:endParaRPr>
              <a:solidFill>
                <a:srgbClr val="0000FF"/>
              </a:solidFill>
            </a:endParaRPr>
          </a:p>
          <a:p>
            <a:pPr indent="0" lvl="0" marL="0" rtl="0" algn="l">
              <a:spcBef>
                <a:spcPts val="0"/>
              </a:spcBef>
              <a:spcAft>
                <a:spcPts val="0"/>
              </a:spcAft>
              <a:buNone/>
            </a:pPr>
            <a:r>
              <a:rPr lang="en"/>
              <a:t>}</a:t>
            </a:r>
            <a:endParaRPr/>
          </a:p>
        </p:txBody>
      </p:sp>
      <p:sp>
        <p:nvSpPr>
          <p:cNvPr id="759" name="Google Shape;759;p51"/>
          <p:cNvSpPr txBox="1"/>
          <p:nvPr>
            <p:ph idx="4294967295" type="body"/>
          </p:nvPr>
        </p:nvSpPr>
        <p:spPr>
          <a:xfrm>
            <a:off x="202625" y="1536550"/>
            <a:ext cx="3734400" cy="3474600"/>
          </a:xfrm>
          <a:prstGeom prst="rect">
            <a:avLst/>
          </a:prstGeom>
        </p:spPr>
        <p:txBody>
          <a:bodyPr anchorCtr="0" anchor="t" bIns="91425" lIns="91425" spcFirstLastPara="1" rIns="91425" wrap="square" tIns="91425">
            <a:normAutofit fontScale="77500"/>
          </a:bodyPr>
          <a:lstStyle/>
          <a:p>
            <a:pPr indent="-292576" lvl="0" marL="457200" rtl="0" algn="l">
              <a:lnSpc>
                <a:spcPct val="200000"/>
              </a:lnSpc>
              <a:spcBef>
                <a:spcPts val="0"/>
              </a:spcBef>
              <a:spcAft>
                <a:spcPts val="0"/>
              </a:spcAft>
              <a:buSzPct val="100000"/>
              <a:buChar char="●"/>
            </a:pPr>
            <a:r>
              <a:rPr lang="en"/>
              <a:t>The </a:t>
            </a:r>
            <a:r>
              <a:rPr b="1" lang="en"/>
              <a:t>script</a:t>
            </a:r>
            <a:r>
              <a:rPr lang="en"/>
              <a:t> block defines the command to be executed in the process</a:t>
            </a:r>
            <a:endParaRPr/>
          </a:p>
          <a:p>
            <a:pPr indent="-292576" lvl="0" marL="457200" rtl="0" algn="l">
              <a:lnSpc>
                <a:spcPct val="200000"/>
              </a:lnSpc>
              <a:spcBef>
                <a:spcPts val="0"/>
              </a:spcBef>
              <a:spcAft>
                <a:spcPts val="0"/>
              </a:spcAft>
              <a:buSzPct val="100000"/>
              <a:buChar char="●"/>
            </a:pPr>
            <a:r>
              <a:rPr lang="en"/>
              <a:t>It is the last block of the process body, i.e., after input, output, and when blocks</a:t>
            </a:r>
            <a:endParaRPr/>
          </a:p>
          <a:p>
            <a:pPr indent="-292576" lvl="0" marL="457200" rtl="0" algn="l">
              <a:lnSpc>
                <a:spcPct val="200000"/>
              </a:lnSpc>
              <a:spcBef>
                <a:spcPts val="0"/>
              </a:spcBef>
              <a:spcAft>
                <a:spcPts val="0"/>
              </a:spcAft>
              <a:buSzPct val="100000"/>
              <a:buChar char="●"/>
            </a:pPr>
            <a:r>
              <a:rPr lang="en"/>
              <a:t>It can be a command, script or combination of them that would normally use terminal shell or bash</a:t>
            </a:r>
            <a:endParaRPr/>
          </a:p>
          <a:p>
            <a:pPr indent="-292576" lvl="0" marL="457200" rtl="0" algn="l">
              <a:lnSpc>
                <a:spcPct val="200000"/>
              </a:lnSpc>
              <a:spcBef>
                <a:spcPts val="0"/>
              </a:spcBef>
              <a:spcAft>
                <a:spcPts val="0"/>
              </a:spcAft>
              <a:buSzPct val="100000"/>
              <a:buChar char="●"/>
            </a:pPr>
            <a:r>
              <a:rPr lang="en"/>
              <a:t>The script block can be defined using single-quotes or double quotes and multiline strings can be defined in three single-quotes or three double-quotes</a:t>
            </a:r>
            <a:endParaRPr/>
          </a:p>
          <a:p>
            <a:pPr indent="0" lvl="0" marL="1371600" rtl="0" algn="l">
              <a:lnSpc>
                <a:spcPct val="200000"/>
              </a:lnSpc>
              <a:spcBef>
                <a:spcPts val="1200"/>
              </a:spcBef>
              <a:spcAft>
                <a:spcPts val="1200"/>
              </a:spcAft>
              <a:buNone/>
            </a:pPr>
            <a:r>
              <a:t/>
            </a:r>
            <a:endParaRPr/>
          </a:p>
        </p:txBody>
      </p:sp>
      <p:pic>
        <p:nvPicPr>
          <p:cNvPr id="760" name="Google Shape;760;p51"/>
          <p:cNvPicPr preferRelativeResize="0"/>
          <p:nvPr/>
        </p:nvPicPr>
        <p:blipFill>
          <a:blip r:embed="rId3">
            <a:alphaModFix/>
          </a:blip>
          <a:stretch>
            <a:fillRect/>
          </a:stretch>
        </p:blipFill>
        <p:spPr>
          <a:xfrm>
            <a:off x="1048600" y="752325"/>
            <a:ext cx="632076" cy="391749"/>
          </a:xfrm>
          <a:prstGeom prst="rect">
            <a:avLst/>
          </a:prstGeom>
          <a:noFill/>
          <a:ln>
            <a:noFill/>
          </a:ln>
        </p:spPr>
      </p:pic>
      <p:sp>
        <p:nvSpPr>
          <p:cNvPr id="761" name="Google Shape;761;p51"/>
          <p:cNvSpPr txBox="1"/>
          <p:nvPr>
            <p:ph idx="4294967295" type="title"/>
          </p:nvPr>
        </p:nvSpPr>
        <p:spPr>
          <a:xfrm>
            <a:off x="1680675" y="598575"/>
            <a:ext cx="6196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Script</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16"/>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299" name="Google Shape;299;p16"/>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00" name="Google Shape;300;p16"/>
          <p:cNvPicPr preferRelativeResize="0"/>
          <p:nvPr/>
        </p:nvPicPr>
        <p:blipFill>
          <a:blip r:embed="rId3">
            <a:alphaModFix/>
          </a:blip>
          <a:stretch>
            <a:fillRect/>
          </a:stretch>
        </p:blipFill>
        <p:spPr>
          <a:xfrm>
            <a:off x="695250" y="-30750"/>
            <a:ext cx="7715250" cy="514350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5" name="Shape 765"/>
        <p:cNvGrpSpPr/>
        <p:nvPr/>
      </p:nvGrpSpPr>
      <p:grpSpPr>
        <a:xfrm>
          <a:off x="0" y="0"/>
          <a:ext cx="0" cy="0"/>
          <a:chOff x="0" y="0"/>
          <a:chExt cx="0" cy="0"/>
        </a:xfrm>
      </p:grpSpPr>
      <p:sp>
        <p:nvSpPr>
          <p:cNvPr id="766" name="Google Shape;766;p52"/>
          <p:cNvSpPr txBox="1"/>
          <p:nvPr>
            <p:ph idx="4294967295" type="body"/>
          </p:nvPr>
        </p:nvSpPr>
        <p:spPr>
          <a:xfrm>
            <a:off x="202625" y="1536550"/>
            <a:ext cx="3734400" cy="3474600"/>
          </a:xfrm>
          <a:prstGeom prst="rect">
            <a:avLst/>
          </a:prstGeom>
        </p:spPr>
        <p:txBody>
          <a:bodyPr anchorCtr="0" anchor="t" bIns="91425" lIns="91425" spcFirstLastPara="1" rIns="91425" wrap="square" tIns="91425">
            <a:normAutofit/>
          </a:bodyPr>
          <a:lstStyle/>
          <a:p>
            <a:pPr indent="-298450" lvl="0" marL="457200" rtl="0" algn="l">
              <a:lnSpc>
                <a:spcPct val="200000"/>
              </a:lnSpc>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Double quotes are used to run bash script</a:t>
            </a:r>
            <a:endParaRPr sz="1100">
              <a:solidFill>
                <a:srgbClr val="000000"/>
              </a:solidFill>
              <a:latin typeface="Arial"/>
              <a:ea typeface="Arial"/>
              <a:cs typeface="Arial"/>
              <a:sym typeface="Arial"/>
            </a:endParaRPr>
          </a:p>
          <a:p>
            <a:pPr indent="-298450" lvl="0" marL="457200" rtl="0" algn="l">
              <a:lnSpc>
                <a:spcPct val="200000"/>
              </a:lnSpc>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Single quotes are used to run shell script</a:t>
            </a:r>
            <a:endParaRPr sz="1100">
              <a:solidFill>
                <a:srgbClr val="000000"/>
              </a:solidFill>
              <a:latin typeface="Arial"/>
              <a:ea typeface="Arial"/>
              <a:cs typeface="Arial"/>
              <a:sym typeface="Arial"/>
            </a:endParaRPr>
          </a:p>
          <a:p>
            <a:pPr indent="-298450" lvl="0" marL="457200" rtl="0" algn="l">
              <a:lnSpc>
                <a:spcPct val="200000"/>
              </a:lnSpc>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Exec will run the native groovy commands</a:t>
            </a:r>
            <a:endParaRPr sz="1100">
              <a:solidFill>
                <a:srgbClr val="000000"/>
              </a:solidFill>
              <a:latin typeface="Arial"/>
              <a:ea typeface="Arial"/>
              <a:cs typeface="Arial"/>
              <a:sym typeface="Arial"/>
            </a:endParaRPr>
          </a:p>
          <a:p>
            <a:pPr indent="-298450" lvl="0" marL="457200" rtl="0" algn="l">
              <a:lnSpc>
                <a:spcPct val="200000"/>
              </a:lnSpc>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 sign will replace the value with nextflow variable</a:t>
            </a:r>
            <a:endParaRPr sz="1100">
              <a:solidFill>
                <a:srgbClr val="000000"/>
              </a:solidFill>
              <a:latin typeface="Arial"/>
              <a:ea typeface="Arial"/>
              <a:cs typeface="Arial"/>
              <a:sym typeface="Arial"/>
            </a:endParaRPr>
          </a:p>
          <a:p>
            <a:pPr indent="-298450" lvl="0" marL="457200" rtl="0" algn="l">
              <a:lnSpc>
                <a:spcPct val="200000"/>
              </a:lnSpc>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To access native bash variable “\$” is used</a:t>
            </a:r>
            <a:endParaRPr sz="1100">
              <a:solidFill>
                <a:srgbClr val="000000"/>
              </a:solidFill>
              <a:latin typeface="Arial"/>
              <a:ea typeface="Arial"/>
              <a:cs typeface="Arial"/>
              <a:sym typeface="Arial"/>
            </a:endParaRPr>
          </a:p>
          <a:p>
            <a:pPr indent="-298450" lvl="1" marL="914400" rtl="0" algn="l">
              <a:lnSpc>
                <a:spcPct val="200000"/>
              </a:lnSpc>
              <a:spcBef>
                <a:spcPts val="0"/>
              </a:spcBef>
              <a:spcAft>
                <a:spcPts val="0"/>
              </a:spcAft>
              <a:buClr>
                <a:srgbClr val="000000"/>
              </a:buClr>
              <a:buSzPts val="1100"/>
              <a:buFont typeface="Arial"/>
              <a:buChar char="○"/>
            </a:pPr>
            <a:r>
              <a:rPr lang="en">
                <a:solidFill>
                  <a:srgbClr val="000000"/>
                </a:solidFill>
                <a:latin typeface="Arial"/>
                <a:ea typeface="Arial"/>
                <a:cs typeface="Arial"/>
                <a:sym typeface="Arial"/>
              </a:rPr>
              <a:t>Eg: echo \$PATH</a:t>
            </a:r>
            <a:endParaRPr sz="1100">
              <a:solidFill>
                <a:srgbClr val="000000"/>
              </a:solidFill>
              <a:latin typeface="Arial"/>
              <a:ea typeface="Arial"/>
              <a:cs typeface="Arial"/>
              <a:sym typeface="Arial"/>
            </a:endParaRPr>
          </a:p>
        </p:txBody>
      </p:sp>
      <p:grpSp>
        <p:nvGrpSpPr>
          <p:cNvPr id="767" name="Google Shape;767;p52"/>
          <p:cNvGrpSpPr/>
          <p:nvPr/>
        </p:nvGrpSpPr>
        <p:grpSpPr>
          <a:xfrm>
            <a:off x="5469325" y="0"/>
            <a:ext cx="3000000" cy="5110200"/>
            <a:chOff x="5481200" y="995550"/>
            <a:chExt cx="3000000" cy="5110200"/>
          </a:xfrm>
        </p:grpSpPr>
        <p:sp>
          <p:nvSpPr>
            <p:cNvPr id="768" name="Google Shape;768;p52"/>
            <p:cNvSpPr txBox="1"/>
            <p:nvPr/>
          </p:nvSpPr>
          <p:spPr>
            <a:xfrm>
              <a:off x="5481200" y="995550"/>
              <a:ext cx="3000000" cy="5110200"/>
            </a:xfrm>
            <a:prstGeom prst="rect">
              <a:avLst/>
            </a:prstGeom>
            <a:solidFill>
              <a:srgbClr val="D0E0E3"/>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t>var = "world"</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rPr lang="en" sz="1000"/>
                <a:t>process SIMPLYECHO_BASH {</a:t>
              </a:r>
              <a:endParaRPr sz="1000"/>
            </a:p>
            <a:p>
              <a:pPr indent="0" lvl="0" marL="0" rtl="0" algn="l">
                <a:spcBef>
                  <a:spcPts val="0"/>
                </a:spcBef>
                <a:spcAft>
                  <a:spcPts val="0"/>
                </a:spcAft>
                <a:buNone/>
              </a:pPr>
              <a:r>
                <a:rPr lang="en" sz="1000"/>
                <a:t>    input:</a:t>
              </a:r>
              <a:endParaRPr sz="1000"/>
            </a:p>
            <a:p>
              <a:pPr indent="0" lvl="0" marL="0" rtl="0" algn="l">
                <a:spcBef>
                  <a:spcPts val="0"/>
                </a:spcBef>
                <a:spcAft>
                  <a:spcPts val="0"/>
                </a:spcAft>
                <a:buNone/>
              </a:pPr>
              <a:r>
                <a:rPr lang="en" sz="1000"/>
                <a:t>    val var</a:t>
              </a:r>
              <a:endParaRPr sz="1000"/>
            </a:p>
            <a:p>
              <a:pPr indent="0" lvl="0" marL="0" rtl="0" algn="l">
                <a:spcBef>
                  <a:spcPts val="0"/>
                </a:spcBef>
                <a:spcAft>
                  <a:spcPts val="0"/>
                </a:spcAft>
                <a:buNone/>
              </a:pPr>
              <a:r>
                <a:rPr lang="en" sz="1000"/>
                <a:t>    script:</a:t>
              </a:r>
              <a:endParaRPr sz="1000"/>
            </a:p>
            <a:p>
              <a:pPr indent="0" lvl="0" marL="0" rtl="0" algn="l">
                <a:spcBef>
                  <a:spcPts val="0"/>
                </a:spcBef>
                <a:spcAft>
                  <a:spcPts val="0"/>
                </a:spcAft>
                <a:buNone/>
              </a:pPr>
              <a:r>
                <a:rPr lang="en" sz="1000"/>
                <a:t>    """</a:t>
              </a:r>
              <a:endParaRPr sz="1000"/>
            </a:p>
            <a:p>
              <a:pPr indent="0" lvl="0" marL="0" rtl="0" algn="l">
                <a:spcBef>
                  <a:spcPts val="0"/>
                </a:spcBef>
                <a:spcAft>
                  <a:spcPts val="0"/>
                </a:spcAft>
                <a:buNone/>
              </a:pPr>
              <a:r>
                <a:rPr lang="en" sz="1000"/>
                <a:t>    echo 'hello $var'</a:t>
              </a:r>
              <a:endParaRPr sz="1000"/>
            </a:p>
            <a:p>
              <a:pPr indent="0" lvl="0" marL="0" rtl="0" algn="l">
                <a:spcBef>
                  <a:spcPts val="0"/>
                </a:spcBef>
                <a:spcAft>
                  <a:spcPts val="0"/>
                </a:spcAft>
                <a:buNone/>
              </a:pPr>
              <a:r>
                <a:rPr lang="en" sz="1000"/>
                <a:t>    """</a:t>
              </a:r>
              <a:endParaRPr sz="1000"/>
            </a:p>
            <a:p>
              <a:pPr indent="0" lvl="0" marL="0" rtl="0" algn="l">
                <a:spcBef>
                  <a:spcPts val="0"/>
                </a:spcBef>
                <a:spcAft>
                  <a:spcPts val="0"/>
                </a:spcAft>
                <a:buNone/>
              </a:pPr>
              <a:r>
                <a:rPr lang="en" sz="1000"/>
                <a:t>}</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rPr lang="en" sz="1000"/>
                <a:t>process SIMPLYECHO_SHELL {</a:t>
              </a:r>
              <a:endParaRPr sz="1000"/>
            </a:p>
            <a:p>
              <a:pPr indent="0" lvl="0" marL="0" rtl="0" algn="l">
                <a:spcBef>
                  <a:spcPts val="0"/>
                </a:spcBef>
                <a:spcAft>
                  <a:spcPts val="0"/>
                </a:spcAft>
                <a:buNone/>
              </a:pPr>
              <a:r>
                <a:rPr lang="en" sz="1000"/>
                <a:t>    </a:t>
              </a:r>
              <a:r>
                <a:rPr lang="en" sz="1000"/>
                <a:t>input:</a:t>
              </a:r>
              <a:endParaRPr sz="1000"/>
            </a:p>
            <a:p>
              <a:pPr indent="0" lvl="0" marL="0" rtl="0" algn="l">
                <a:spcBef>
                  <a:spcPts val="0"/>
                </a:spcBef>
                <a:spcAft>
                  <a:spcPts val="0"/>
                </a:spcAft>
                <a:buNone/>
              </a:pPr>
              <a:r>
                <a:rPr lang="en" sz="1000"/>
                <a:t>    val var</a:t>
              </a:r>
              <a:endParaRPr sz="1000"/>
            </a:p>
            <a:p>
              <a:pPr indent="0" lvl="0" marL="0" rtl="0" algn="l">
                <a:spcBef>
                  <a:spcPts val="0"/>
                </a:spcBef>
                <a:spcAft>
                  <a:spcPts val="0"/>
                </a:spcAft>
                <a:buNone/>
              </a:pPr>
              <a:r>
                <a:rPr lang="en" sz="1000"/>
                <a:t>    shell:</a:t>
              </a:r>
              <a:endParaRPr sz="1000"/>
            </a:p>
            <a:p>
              <a:pPr indent="0" lvl="0" marL="0" rtl="0" algn="l">
                <a:spcBef>
                  <a:spcPts val="0"/>
                </a:spcBef>
                <a:spcAft>
                  <a:spcPts val="0"/>
                </a:spcAft>
                <a:buNone/>
              </a:pPr>
              <a:r>
                <a:rPr lang="en" sz="1000"/>
                <a:t>    '''</a:t>
              </a:r>
              <a:endParaRPr sz="1000"/>
            </a:p>
            <a:p>
              <a:pPr indent="0" lvl="0" marL="0" rtl="0" algn="l">
                <a:spcBef>
                  <a:spcPts val="0"/>
                </a:spcBef>
                <a:spcAft>
                  <a:spcPts val="0"/>
                </a:spcAft>
                <a:buNone/>
              </a:pPr>
              <a:r>
                <a:rPr lang="en" sz="1000"/>
                <a:t>    echo  hello !{var}</a:t>
              </a:r>
              <a:endParaRPr sz="1000"/>
            </a:p>
            <a:p>
              <a:pPr indent="0" lvl="0" marL="0" rtl="0" algn="l">
                <a:spcBef>
                  <a:spcPts val="0"/>
                </a:spcBef>
                <a:spcAft>
                  <a:spcPts val="0"/>
                </a:spcAft>
                <a:buNone/>
              </a:pPr>
              <a:r>
                <a:rPr lang="en" sz="1000"/>
                <a:t>    '''</a:t>
              </a:r>
              <a:endParaRPr sz="1000"/>
            </a:p>
            <a:p>
              <a:pPr indent="0" lvl="0" marL="0" rtl="0" algn="l">
                <a:spcBef>
                  <a:spcPts val="0"/>
                </a:spcBef>
                <a:spcAft>
                  <a:spcPts val="0"/>
                </a:spcAft>
                <a:buNone/>
              </a:pPr>
              <a:r>
                <a:rPr lang="en" sz="1000"/>
                <a:t>}</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rPr lang="en" sz="1000"/>
                <a:t>process SIMPLYECHO_NATIVE {</a:t>
              </a:r>
              <a:endParaRPr sz="1000"/>
            </a:p>
            <a:p>
              <a:pPr indent="0" lvl="0" marL="0" rtl="0" algn="l">
                <a:spcBef>
                  <a:spcPts val="0"/>
                </a:spcBef>
                <a:spcAft>
                  <a:spcPts val="0"/>
                </a:spcAft>
                <a:buNone/>
              </a:pPr>
              <a:r>
                <a:rPr lang="en" sz="1000"/>
                <a:t>    </a:t>
              </a:r>
              <a:r>
                <a:rPr lang="en" sz="1000"/>
                <a:t>input:</a:t>
              </a:r>
              <a:endParaRPr sz="1000"/>
            </a:p>
            <a:p>
              <a:pPr indent="0" lvl="0" marL="0" rtl="0" algn="l">
                <a:spcBef>
                  <a:spcPts val="0"/>
                </a:spcBef>
                <a:spcAft>
                  <a:spcPts val="0"/>
                </a:spcAft>
                <a:buNone/>
              </a:pPr>
              <a:r>
                <a:rPr lang="en" sz="1000"/>
                <a:t>    val var</a:t>
              </a:r>
              <a:endParaRPr sz="1000"/>
            </a:p>
            <a:p>
              <a:pPr indent="0" lvl="0" marL="0" rtl="0" algn="l">
                <a:spcBef>
                  <a:spcPts val="0"/>
                </a:spcBef>
                <a:spcAft>
                  <a:spcPts val="0"/>
                </a:spcAft>
                <a:buNone/>
              </a:pPr>
              <a:r>
                <a:rPr lang="en" sz="1000"/>
                <a:t>    exec:</a:t>
              </a:r>
              <a:endParaRPr sz="1000"/>
            </a:p>
            <a:p>
              <a:pPr indent="0" lvl="0" marL="0" rtl="0" algn="l">
                <a:spcBef>
                  <a:spcPts val="0"/>
                </a:spcBef>
                <a:spcAft>
                  <a:spcPts val="0"/>
                </a:spcAft>
                <a:buNone/>
              </a:pPr>
              <a:r>
                <a:rPr lang="en" sz="1000"/>
                <a:t>    println "hello $var"</a:t>
              </a:r>
              <a:endParaRPr sz="1000"/>
            </a:p>
            <a:p>
              <a:pPr indent="0" lvl="0" marL="0" rtl="0" algn="l">
                <a:spcBef>
                  <a:spcPts val="0"/>
                </a:spcBef>
                <a:spcAft>
                  <a:spcPts val="0"/>
                </a:spcAft>
                <a:buNone/>
              </a:pPr>
              <a:r>
                <a:rPr lang="en" sz="1000"/>
                <a:t>}</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rPr lang="en" sz="1000"/>
                <a:t>workflow { </a:t>
              </a:r>
              <a:endParaRPr sz="1000"/>
            </a:p>
            <a:p>
              <a:pPr indent="0" lvl="0" marL="0" rtl="0" algn="l">
                <a:spcBef>
                  <a:spcPts val="0"/>
                </a:spcBef>
                <a:spcAft>
                  <a:spcPts val="0"/>
                </a:spcAft>
                <a:buNone/>
              </a:pPr>
              <a:r>
                <a:rPr lang="en" sz="1000"/>
                <a:t>SIMPLYECHO_BASH(var)</a:t>
              </a:r>
              <a:endParaRPr sz="1000"/>
            </a:p>
            <a:p>
              <a:pPr indent="0" lvl="0" marL="0" rtl="0" algn="l">
                <a:spcBef>
                  <a:spcPts val="0"/>
                </a:spcBef>
                <a:spcAft>
                  <a:spcPts val="0"/>
                </a:spcAft>
                <a:buNone/>
              </a:pPr>
              <a:r>
                <a:rPr lang="en" sz="1000"/>
                <a:t>SIMPLYECHO_SHELL(var)</a:t>
              </a:r>
              <a:endParaRPr sz="1000"/>
            </a:p>
            <a:p>
              <a:pPr indent="0" lvl="0" marL="0" rtl="0" algn="l">
                <a:spcBef>
                  <a:spcPts val="0"/>
                </a:spcBef>
                <a:spcAft>
                  <a:spcPts val="0"/>
                </a:spcAft>
                <a:buNone/>
              </a:pPr>
              <a:r>
                <a:rPr lang="en" sz="1000"/>
                <a:t>SIMPLYECHO_NATIVE(var)</a:t>
              </a:r>
              <a:endParaRPr sz="1000"/>
            </a:p>
            <a:p>
              <a:pPr indent="0" lvl="0" marL="0" rtl="0" algn="l">
                <a:spcBef>
                  <a:spcPts val="0"/>
                </a:spcBef>
                <a:spcAft>
                  <a:spcPts val="0"/>
                </a:spcAft>
                <a:buNone/>
              </a:pPr>
              <a:r>
                <a:rPr lang="en" sz="1000"/>
                <a:t>}</a:t>
              </a:r>
              <a:endParaRPr sz="1000"/>
            </a:p>
          </p:txBody>
        </p:sp>
        <p:sp>
          <p:nvSpPr>
            <p:cNvPr id="769" name="Google Shape;769;p52"/>
            <p:cNvSpPr txBox="1"/>
            <p:nvPr/>
          </p:nvSpPr>
          <p:spPr>
            <a:xfrm>
              <a:off x="5481200" y="2190750"/>
              <a:ext cx="30000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000"/>
            </a:p>
          </p:txBody>
        </p:sp>
      </p:grpSp>
      <p:pic>
        <p:nvPicPr>
          <p:cNvPr id="770" name="Google Shape;770;p52"/>
          <p:cNvPicPr preferRelativeResize="0"/>
          <p:nvPr/>
        </p:nvPicPr>
        <p:blipFill>
          <a:blip r:embed="rId3">
            <a:alphaModFix/>
          </a:blip>
          <a:stretch>
            <a:fillRect/>
          </a:stretch>
        </p:blipFill>
        <p:spPr>
          <a:xfrm>
            <a:off x="1048600" y="752325"/>
            <a:ext cx="632076" cy="391749"/>
          </a:xfrm>
          <a:prstGeom prst="rect">
            <a:avLst/>
          </a:prstGeom>
          <a:noFill/>
          <a:ln>
            <a:noFill/>
          </a:ln>
        </p:spPr>
      </p:pic>
      <p:sp>
        <p:nvSpPr>
          <p:cNvPr id="771" name="Google Shape;771;p52"/>
          <p:cNvSpPr txBox="1"/>
          <p:nvPr>
            <p:ph idx="4294967295" type="title"/>
          </p:nvPr>
        </p:nvSpPr>
        <p:spPr>
          <a:xfrm>
            <a:off x="1680675" y="598575"/>
            <a:ext cx="37071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Script</a:t>
            </a:r>
            <a:endParaRPr/>
          </a:p>
        </p:txBody>
      </p:sp>
      <p:sp>
        <p:nvSpPr>
          <p:cNvPr id="772" name="Google Shape;772;p52"/>
          <p:cNvSpPr txBox="1"/>
          <p:nvPr/>
        </p:nvSpPr>
        <p:spPr>
          <a:xfrm>
            <a:off x="0" y="4167650"/>
            <a:ext cx="5338500" cy="615600"/>
          </a:xfrm>
          <a:prstGeom prst="rect">
            <a:avLst/>
          </a:prstGeom>
          <a:noFill/>
          <a:ln cap="flat" cmpd="sng" w="9525">
            <a:solidFill>
              <a:srgbClr val="38761D"/>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a:ea typeface="Nunito"/>
                <a:cs typeface="Nunito"/>
                <a:sym typeface="Nunito"/>
              </a:rPr>
              <a:t>When running a pipeline, the assumption is that the tools are </a:t>
            </a:r>
            <a:r>
              <a:rPr lang="en">
                <a:latin typeface="Nunito"/>
                <a:ea typeface="Nunito"/>
                <a:cs typeface="Nunito"/>
                <a:sym typeface="Nunito"/>
              </a:rPr>
              <a:t>a</a:t>
            </a:r>
            <a:r>
              <a:rPr lang="en">
                <a:latin typeface="Nunito"/>
                <a:ea typeface="Nunito"/>
                <a:cs typeface="Nunito"/>
                <a:sym typeface="Nunito"/>
              </a:rPr>
              <a:t>vailable on the system where you are running the pipeline</a:t>
            </a:r>
            <a:endParaRPr>
              <a:latin typeface="Nunito"/>
              <a:ea typeface="Nunito"/>
              <a:cs typeface="Nunito"/>
              <a:sym typeface="Nunito"/>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6" name="Shape 776"/>
        <p:cNvGrpSpPr/>
        <p:nvPr/>
      </p:nvGrpSpPr>
      <p:grpSpPr>
        <a:xfrm>
          <a:off x="0" y="0"/>
          <a:ext cx="0" cy="0"/>
          <a:chOff x="0" y="0"/>
          <a:chExt cx="0" cy="0"/>
        </a:xfrm>
      </p:grpSpPr>
      <p:sp>
        <p:nvSpPr>
          <p:cNvPr id="777" name="Google Shape;777;p53"/>
          <p:cNvSpPr txBox="1"/>
          <p:nvPr>
            <p:ph idx="4294967295" type="body"/>
          </p:nvPr>
        </p:nvSpPr>
        <p:spPr>
          <a:xfrm>
            <a:off x="265825" y="1753525"/>
            <a:ext cx="4544700" cy="2900700"/>
          </a:xfrm>
          <a:prstGeom prst="rect">
            <a:avLst/>
          </a:prstGeom>
        </p:spPr>
        <p:txBody>
          <a:bodyPr anchorCtr="0" anchor="t" bIns="91425" lIns="91425" spcFirstLastPara="1" rIns="91425" wrap="square" tIns="91425">
            <a:normAutofit/>
          </a:bodyPr>
          <a:lstStyle/>
          <a:p>
            <a:pPr indent="-298450" lvl="0" marL="457200" rtl="0" algn="l">
              <a:lnSpc>
                <a:spcPct val="200000"/>
              </a:lnSpc>
              <a:spcBef>
                <a:spcPts val="0"/>
              </a:spcBef>
              <a:spcAft>
                <a:spcPts val="0"/>
              </a:spcAft>
              <a:buClr>
                <a:srgbClr val="000000"/>
              </a:buClr>
              <a:buSzPts val="1100"/>
              <a:buChar char="●"/>
            </a:pPr>
            <a:r>
              <a:rPr lang="en" sz="1100">
                <a:solidFill>
                  <a:srgbClr val="000000"/>
                </a:solidFill>
                <a:latin typeface="Arial"/>
                <a:ea typeface="Arial"/>
                <a:cs typeface="Arial"/>
                <a:sym typeface="Arial"/>
              </a:rPr>
              <a:t>The </a:t>
            </a:r>
            <a:r>
              <a:rPr b="1" lang="en" sz="1100">
                <a:solidFill>
                  <a:srgbClr val="000000"/>
                </a:solidFill>
                <a:latin typeface="Arial"/>
                <a:ea typeface="Arial"/>
                <a:cs typeface="Arial"/>
                <a:sym typeface="Arial"/>
              </a:rPr>
              <a:t>when</a:t>
            </a:r>
            <a:r>
              <a:rPr lang="en" sz="1100">
                <a:solidFill>
                  <a:srgbClr val="000000"/>
                </a:solidFill>
                <a:latin typeface="Arial"/>
                <a:ea typeface="Arial"/>
                <a:cs typeface="Arial"/>
                <a:sym typeface="Arial"/>
              </a:rPr>
              <a:t> declaration defines a condition that must be verified in order to execute the process. This can be any expression that evaluates a boolean value</a:t>
            </a:r>
            <a:endParaRPr sz="1100">
              <a:solidFill>
                <a:srgbClr val="000000"/>
              </a:solidFill>
              <a:latin typeface="Arial"/>
              <a:ea typeface="Arial"/>
              <a:cs typeface="Arial"/>
              <a:sym typeface="Arial"/>
            </a:endParaRPr>
          </a:p>
          <a:p>
            <a:pPr indent="-298450" lvl="0" marL="457200" rtl="0" algn="l">
              <a:lnSpc>
                <a:spcPct val="200000"/>
              </a:lnSpc>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It is useful to enable/disable the process execution depending on the state of various inputs and parameters.</a:t>
            </a:r>
            <a:endParaRPr sz="1100">
              <a:solidFill>
                <a:srgbClr val="000000"/>
              </a:solidFill>
              <a:latin typeface="Arial"/>
              <a:ea typeface="Arial"/>
              <a:cs typeface="Arial"/>
              <a:sym typeface="Arial"/>
            </a:endParaRPr>
          </a:p>
          <a:p>
            <a:pPr indent="-298450" lvl="0" marL="457200" rtl="0" algn="l">
              <a:lnSpc>
                <a:spcPct val="200000"/>
              </a:lnSpc>
              <a:spcBef>
                <a:spcPts val="0"/>
              </a:spcBef>
              <a:spcAft>
                <a:spcPts val="0"/>
              </a:spcAft>
              <a:buClr>
                <a:srgbClr val="000000"/>
              </a:buClr>
              <a:buSzPts val="1100"/>
              <a:buChar char="●"/>
            </a:pPr>
            <a:r>
              <a:rPr lang="en" sz="1100">
                <a:solidFill>
                  <a:srgbClr val="000000"/>
                </a:solidFill>
                <a:latin typeface="Arial"/>
                <a:ea typeface="Arial"/>
                <a:cs typeface="Arial"/>
                <a:sym typeface="Arial"/>
              </a:rPr>
              <a:t>In this example the process is executed only when the value of </a:t>
            </a:r>
            <a:r>
              <a:rPr lang="en" sz="1100">
                <a:solidFill>
                  <a:srgbClr val="000000"/>
                </a:solidFill>
                <a:latin typeface="Arial"/>
                <a:ea typeface="Arial"/>
                <a:cs typeface="Arial"/>
                <a:sym typeface="Arial"/>
              </a:rPr>
              <a:t>"</a:t>
            </a:r>
            <a:r>
              <a:rPr lang="en" sz="1100">
                <a:solidFill>
                  <a:srgbClr val="0000FF"/>
                </a:solidFill>
                <a:latin typeface="Arial"/>
                <a:ea typeface="Arial"/>
                <a:cs typeface="Arial"/>
                <a:sym typeface="Arial"/>
              </a:rPr>
              <a:t>$x</a:t>
            </a:r>
            <a:r>
              <a:rPr lang="en" sz="1100">
                <a:solidFill>
                  <a:srgbClr val="000000"/>
                </a:solidFill>
                <a:latin typeface="Arial"/>
                <a:ea typeface="Arial"/>
                <a:cs typeface="Arial"/>
                <a:sym typeface="Arial"/>
              </a:rPr>
              <a:t>" becomes “</a:t>
            </a:r>
            <a:r>
              <a:rPr lang="en" sz="1100">
                <a:solidFill>
                  <a:srgbClr val="0000FF"/>
                </a:solidFill>
                <a:latin typeface="Arial"/>
                <a:ea typeface="Arial"/>
                <a:cs typeface="Arial"/>
                <a:sym typeface="Arial"/>
              </a:rPr>
              <a:t>world</a:t>
            </a:r>
            <a:r>
              <a:rPr lang="en" sz="1100">
                <a:solidFill>
                  <a:srgbClr val="000000"/>
                </a:solidFill>
                <a:latin typeface="Arial"/>
                <a:ea typeface="Arial"/>
                <a:cs typeface="Arial"/>
                <a:sym typeface="Arial"/>
              </a:rPr>
              <a:t>”</a:t>
            </a:r>
            <a:endParaRPr sz="1100">
              <a:solidFill>
                <a:srgbClr val="000000"/>
              </a:solidFill>
              <a:latin typeface="Arial"/>
              <a:ea typeface="Arial"/>
              <a:cs typeface="Arial"/>
              <a:sym typeface="Arial"/>
            </a:endParaRPr>
          </a:p>
        </p:txBody>
      </p:sp>
      <p:sp>
        <p:nvSpPr>
          <p:cNvPr id="778" name="Google Shape;778;p53"/>
          <p:cNvSpPr txBox="1"/>
          <p:nvPr/>
        </p:nvSpPr>
        <p:spPr>
          <a:xfrm>
            <a:off x="5481200" y="956700"/>
            <a:ext cx="3000000" cy="3894300"/>
          </a:xfrm>
          <a:prstGeom prst="rect">
            <a:avLst/>
          </a:prstGeom>
          <a:solidFill>
            <a:srgbClr val="D0E0E3"/>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t>#!/usr/bin/env nextflow</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rPr lang="en" sz="1000"/>
              <a:t>params.greeting = ['Hello world!','world','hello']</a:t>
            </a:r>
            <a:endParaRPr sz="1000"/>
          </a:p>
          <a:p>
            <a:pPr indent="0" lvl="0" marL="0" rtl="0" algn="l">
              <a:spcBef>
                <a:spcPts val="0"/>
              </a:spcBef>
              <a:spcAft>
                <a:spcPts val="0"/>
              </a:spcAft>
              <a:buNone/>
            </a:pPr>
            <a:r>
              <a:rPr lang="en" sz="1000"/>
              <a:t>greeting_ch = Channel.fromList(params.greeting)</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rPr lang="en" sz="1000"/>
              <a:t>process SPLITLETTERS {</a:t>
            </a:r>
            <a:endParaRPr sz="1000">
              <a:solidFill>
                <a:srgbClr val="0000FF"/>
              </a:solidFill>
            </a:endParaRPr>
          </a:p>
          <a:p>
            <a:pPr indent="0" lvl="0" marL="0" rtl="0" algn="l">
              <a:spcBef>
                <a:spcPts val="0"/>
              </a:spcBef>
              <a:spcAft>
                <a:spcPts val="0"/>
              </a:spcAft>
              <a:buNone/>
            </a:pPr>
            <a:r>
              <a:t/>
            </a:r>
            <a:endParaRPr sz="1000"/>
          </a:p>
          <a:p>
            <a:pPr indent="0" lvl="0" marL="0" rtl="0" algn="l">
              <a:spcBef>
                <a:spcPts val="0"/>
              </a:spcBef>
              <a:spcAft>
                <a:spcPts val="0"/>
              </a:spcAft>
              <a:buNone/>
            </a:pPr>
            <a:r>
              <a:rPr lang="en" sz="1000"/>
              <a:t>    input:</a:t>
            </a:r>
            <a:endParaRPr sz="1000"/>
          </a:p>
          <a:p>
            <a:pPr indent="0" lvl="0" marL="0" rtl="0" algn="l">
              <a:spcBef>
                <a:spcPts val="0"/>
              </a:spcBef>
              <a:spcAft>
                <a:spcPts val="0"/>
              </a:spcAft>
              <a:buNone/>
            </a:pPr>
            <a:r>
              <a:rPr lang="en" sz="1000"/>
              <a:t>    val x </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rPr lang="en" sz="1000"/>
              <a:t>    output:</a:t>
            </a:r>
            <a:endParaRPr sz="1000"/>
          </a:p>
          <a:p>
            <a:pPr indent="0" lvl="0" marL="0" rtl="0" algn="l">
              <a:spcBef>
                <a:spcPts val="0"/>
              </a:spcBef>
              <a:spcAft>
                <a:spcPts val="0"/>
              </a:spcAft>
              <a:buNone/>
            </a:pPr>
            <a:r>
              <a:rPr lang="en" sz="1000"/>
              <a:t>    path 'chunk_*' </a:t>
            </a:r>
            <a:endParaRPr sz="1000"/>
          </a:p>
          <a:p>
            <a:pPr indent="0" lvl="0" marL="0" rtl="0" algn="l">
              <a:spcBef>
                <a:spcPts val="0"/>
              </a:spcBef>
              <a:spcAft>
                <a:spcPts val="0"/>
              </a:spcAft>
              <a:buNone/>
            </a:pPr>
            <a:r>
              <a:rPr lang="en" sz="1000"/>
              <a:t>    </a:t>
            </a:r>
            <a:endParaRPr sz="1000"/>
          </a:p>
          <a:p>
            <a:pPr indent="0" lvl="0" marL="0" rtl="0" algn="l">
              <a:spcBef>
                <a:spcPts val="0"/>
              </a:spcBef>
              <a:spcAft>
                <a:spcPts val="0"/>
              </a:spcAft>
              <a:buNone/>
            </a:pPr>
            <a:r>
              <a:rPr lang="en" sz="1000"/>
              <a:t>  </a:t>
            </a:r>
            <a:r>
              <a:rPr lang="en" sz="1000">
                <a:solidFill>
                  <a:srgbClr val="0000FF"/>
                </a:solidFill>
              </a:rPr>
              <a:t>  when:</a:t>
            </a:r>
            <a:endParaRPr sz="1000">
              <a:solidFill>
                <a:srgbClr val="0000FF"/>
              </a:solidFill>
            </a:endParaRPr>
          </a:p>
          <a:p>
            <a:pPr indent="0" lvl="0" marL="0" rtl="0" algn="l">
              <a:spcBef>
                <a:spcPts val="0"/>
              </a:spcBef>
              <a:spcAft>
                <a:spcPts val="0"/>
              </a:spcAft>
              <a:buNone/>
            </a:pPr>
            <a:r>
              <a:rPr lang="en" sz="1000">
                <a:solidFill>
                  <a:srgbClr val="0000FF"/>
                </a:solidFill>
              </a:rPr>
              <a:t>    "$x" == "world"</a:t>
            </a:r>
            <a:endParaRPr sz="1000">
              <a:solidFill>
                <a:srgbClr val="0000FF"/>
              </a:solidFill>
            </a:endParaRPr>
          </a:p>
          <a:p>
            <a:pPr indent="0" lvl="0" marL="0" rtl="0" algn="l">
              <a:spcBef>
                <a:spcPts val="0"/>
              </a:spcBef>
              <a:spcAft>
                <a:spcPts val="0"/>
              </a:spcAft>
              <a:buNone/>
            </a:pPr>
            <a:r>
              <a:t/>
            </a:r>
            <a:endParaRPr sz="1000"/>
          </a:p>
          <a:p>
            <a:pPr indent="0" lvl="0" marL="0" rtl="0" algn="l">
              <a:spcBef>
                <a:spcPts val="0"/>
              </a:spcBef>
              <a:spcAft>
                <a:spcPts val="0"/>
              </a:spcAft>
              <a:buNone/>
            </a:pPr>
            <a:r>
              <a:rPr lang="en" sz="1000"/>
              <a:t>    """</a:t>
            </a:r>
            <a:endParaRPr sz="1000"/>
          </a:p>
          <a:p>
            <a:pPr indent="0" lvl="0" marL="0" rtl="0" algn="l">
              <a:spcBef>
                <a:spcPts val="0"/>
              </a:spcBef>
              <a:spcAft>
                <a:spcPts val="0"/>
              </a:spcAft>
              <a:buNone/>
            </a:pPr>
            <a:r>
              <a:rPr lang="en" sz="1000"/>
              <a:t>    echo '$x' | split -b 6 - chunk_</a:t>
            </a:r>
            <a:endParaRPr sz="1000"/>
          </a:p>
          <a:p>
            <a:pPr indent="0" lvl="0" marL="0" rtl="0" algn="l">
              <a:spcBef>
                <a:spcPts val="0"/>
              </a:spcBef>
              <a:spcAft>
                <a:spcPts val="0"/>
              </a:spcAft>
              <a:buNone/>
            </a:pPr>
            <a:r>
              <a:rPr lang="en" sz="1000"/>
              <a:t>    """</a:t>
            </a:r>
            <a:endParaRPr sz="1000"/>
          </a:p>
          <a:p>
            <a:pPr indent="0" lvl="0" marL="0" rtl="0" algn="l">
              <a:spcBef>
                <a:spcPts val="0"/>
              </a:spcBef>
              <a:spcAft>
                <a:spcPts val="0"/>
              </a:spcAft>
              <a:buNone/>
            </a:pPr>
            <a:r>
              <a:rPr lang="en" sz="1000"/>
              <a:t>}</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rPr lang="en" sz="1000"/>
              <a:t>workflow { </a:t>
            </a:r>
            <a:endParaRPr sz="1000"/>
          </a:p>
          <a:p>
            <a:pPr indent="0" lvl="0" marL="0" rtl="0" algn="l">
              <a:spcBef>
                <a:spcPts val="0"/>
              </a:spcBef>
              <a:spcAft>
                <a:spcPts val="0"/>
              </a:spcAft>
              <a:buNone/>
            </a:pPr>
            <a:r>
              <a:rPr lang="en" sz="1100"/>
              <a:t>outputChannel = </a:t>
            </a:r>
            <a:r>
              <a:rPr lang="en" sz="1000"/>
              <a:t>SPLITLETTERS(greeting_ch)</a:t>
            </a:r>
            <a:endParaRPr sz="1000"/>
          </a:p>
          <a:p>
            <a:pPr indent="0" lvl="0" marL="0" rtl="0" algn="l">
              <a:spcBef>
                <a:spcPts val="0"/>
              </a:spcBef>
              <a:spcAft>
                <a:spcPts val="0"/>
              </a:spcAft>
              <a:buNone/>
            </a:pPr>
            <a:r>
              <a:rPr lang="en" sz="1000"/>
              <a:t>}</a:t>
            </a:r>
            <a:endParaRPr sz="1000"/>
          </a:p>
        </p:txBody>
      </p:sp>
      <p:grpSp>
        <p:nvGrpSpPr>
          <p:cNvPr id="779" name="Google Shape;779;p53"/>
          <p:cNvGrpSpPr/>
          <p:nvPr/>
        </p:nvGrpSpPr>
        <p:grpSpPr>
          <a:xfrm>
            <a:off x="1159225" y="758236"/>
            <a:ext cx="521439" cy="473044"/>
            <a:chOff x="2921450" y="3784625"/>
            <a:chExt cx="427619" cy="387900"/>
          </a:xfrm>
        </p:grpSpPr>
        <p:cxnSp>
          <p:nvCxnSpPr>
            <p:cNvPr id="780" name="Google Shape;780;p53"/>
            <p:cNvCxnSpPr/>
            <p:nvPr/>
          </p:nvCxnSpPr>
          <p:spPr>
            <a:xfrm>
              <a:off x="2975600" y="3924425"/>
              <a:ext cx="0" cy="139800"/>
            </a:xfrm>
            <a:prstGeom prst="straightConnector1">
              <a:avLst/>
            </a:prstGeom>
            <a:noFill/>
            <a:ln cap="flat" cmpd="sng" w="9525">
              <a:solidFill>
                <a:schemeClr val="dk2"/>
              </a:solidFill>
              <a:prstDash val="solid"/>
              <a:round/>
              <a:headEnd len="med" w="med" type="none"/>
              <a:tailEnd len="med" w="med" type="none"/>
            </a:ln>
          </p:spPr>
        </p:cxnSp>
        <p:grpSp>
          <p:nvGrpSpPr>
            <p:cNvPr id="781" name="Google Shape;781;p53"/>
            <p:cNvGrpSpPr/>
            <p:nvPr/>
          </p:nvGrpSpPr>
          <p:grpSpPr>
            <a:xfrm>
              <a:off x="2921450" y="3784625"/>
              <a:ext cx="427619" cy="387900"/>
              <a:chOff x="2921450" y="3784625"/>
              <a:chExt cx="427619" cy="387900"/>
            </a:xfrm>
          </p:grpSpPr>
          <p:cxnSp>
            <p:nvCxnSpPr>
              <p:cNvPr id="782" name="Google Shape;782;p53"/>
              <p:cNvCxnSpPr/>
              <p:nvPr/>
            </p:nvCxnSpPr>
            <p:spPr>
              <a:xfrm>
                <a:off x="2975600" y="3924425"/>
                <a:ext cx="309300" cy="0"/>
              </a:xfrm>
              <a:prstGeom prst="straightConnector1">
                <a:avLst/>
              </a:prstGeom>
              <a:noFill/>
              <a:ln cap="flat" cmpd="sng" w="9525">
                <a:solidFill>
                  <a:schemeClr val="dk2"/>
                </a:solidFill>
                <a:prstDash val="solid"/>
                <a:round/>
                <a:headEnd len="med" w="med" type="none"/>
                <a:tailEnd len="med" w="med" type="none"/>
              </a:ln>
            </p:spPr>
          </p:cxnSp>
          <p:cxnSp>
            <p:nvCxnSpPr>
              <p:cNvPr id="783" name="Google Shape;783;p53"/>
              <p:cNvCxnSpPr/>
              <p:nvPr/>
            </p:nvCxnSpPr>
            <p:spPr>
              <a:xfrm>
                <a:off x="3284900" y="3924425"/>
                <a:ext cx="0" cy="139800"/>
              </a:xfrm>
              <a:prstGeom prst="straightConnector1">
                <a:avLst/>
              </a:prstGeom>
              <a:noFill/>
              <a:ln cap="flat" cmpd="sng" w="9525">
                <a:solidFill>
                  <a:schemeClr val="dk2"/>
                </a:solidFill>
                <a:prstDash val="solid"/>
                <a:round/>
                <a:headEnd len="med" w="med" type="none"/>
                <a:tailEnd len="med" w="med" type="none"/>
              </a:ln>
            </p:spPr>
          </p:cxnSp>
          <p:cxnSp>
            <p:nvCxnSpPr>
              <p:cNvPr id="784" name="Google Shape;784;p53"/>
              <p:cNvCxnSpPr/>
              <p:nvPr/>
            </p:nvCxnSpPr>
            <p:spPr>
              <a:xfrm>
                <a:off x="3130250" y="3784625"/>
                <a:ext cx="0" cy="139800"/>
              </a:xfrm>
              <a:prstGeom prst="straightConnector1">
                <a:avLst/>
              </a:prstGeom>
              <a:noFill/>
              <a:ln cap="flat" cmpd="sng" w="9525">
                <a:solidFill>
                  <a:schemeClr val="dk2"/>
                </a:solidFill>
                <a:prstDash val="solid"/>
                <a:round/>
                <a:headEnd len="med" w="med" type="none"/>
                <a:tailEnd len="med" w="med" type="none"/>
              </a:ln>
            </p:spPr>
          </p:cxnSp>
          <p:sp>
            <p:nvSpPr>
              <p:cNvPr id="785" name="Google Shape;785;p53"/>
              <p:cNvSpPr/>
              <p:nvPr/>
            </p:nvSpPr>
            <p:spPr>
              <a:xfrm>
                <a:off x="2921450" y="4064225"/>
                <a:ext cx="108300" cy="108300"/>
              </a:xfrm>
              <a:prstGeom prst="noSmoking">
                <a:avLst>
                  <a:gd fmla="val 18750" name="adj"/>
                </a:avLst>
              </a:prstGeom>
              <a:solidFill>
                <a:srgbClr val="434343"/>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86" name="Google Shape;786;p53"/>
              <p:cNvPicPr preferRelativeResize="0"/>
              <p:nvPr/>
            </p:nvPicPr>
            <p:blipFill>
              <a:blip r:embed="rId3">
                <a:alphaModFix/>
              </a:blip>
              <a:stretch>
                <a:fillRect/>
              </a:stretch>
            </p:blipFill>
            <p:spPr>
              <a:xfrm>
                <a:off x="3240769" y="4065337"/>
                <a:ext cx="108300" cy="106087"/>
              </a:xfrm>
              <a:prstGeom prst="rect">
                <a:avLst/>
              </a:prstGeom>
              <a:noFill/>
              <a:ln>
                <a:noFill/>
              </a:ln>
            </p:spPr>
          </p:pic>
        </p:grpSp>
      </p:grpSp>
      <p:sp>
        <p:nvSpPr>
          <p:cNvPr id="787" name="Google Shape;787;p53"/>
          <p:cNvSpPr txBox="1"/>
          <p:nvPr>
            <p:ph idx="4294967295" type="title"/>
          </p:nvPr>
        </p:nvSpPr>
        <p:spPr>
          <a:xfrm>
            <a:off x="1680675" y="598575"/>
            <a:ext cx="38004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When</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1" name="Shape 791"/>
        <p:cNvGrpSpPr/>
        <p:nvPr/>
      </p:nvGrpSpPr>
      <p:grpSpPr>
        <a:xfrm>
          <a:off x="0" y="0"/>
          <a:ext cx="0" cy="0"/>
          <a:chOff x="0" y="0"/>
          <a:chExt cx="0" cy="0"/>
        </a:xfrm>
      </p:grpSpPr>
      <p:sp>
        <p:nvSpPr>
          <p:cNvPr id="792" name="Google Shape;792;p54"/>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Operators - view, print, println</a:t>
            </a:r>
            <a:endParaRPr/>
          </a:p>
        </p:txBody>
      </p:sp>
      <p:sp>
        <p:nvSpPr>
          <p:cNvPr id="793" name="Google Shape;793;p54"/>
          <p:cNvSpPr txBox="1"/>
          <p:nvPr>
            <p:ph idx="1" type="body"/>
          </p:nvPr>
        </p:nvSpPr>
        <p:spPr>
          <a:xfrm>
            <a:off x="894775" y="1990050"/>
            <a:ext cx="3549000" cy="2871300"/>
          </a:xfrm>
          <a:prstGeom prst="rect">
            <a:avLst/>
          </a:prstGeom>
        </p:spPr>
        <p:txBody>
          <a:bodyPr anchorCtr="0" anchor="t" bIns="91425" lIns="91425" spcFirstLastPara="1" rIns="91425" wrap="square" tIns="91425">
            <a:normAutofit/>
          </a:bodyPr>
          <a:lstStyle/>
          <a:p>
            <a:pPr indent="-311150" lvl="0" marL="457200" rtl="0" algn="l">
              <a:lnSpc>
                <a:spcPct val="150000"/>
              </a:lnSpc>
              <a:spcBef>
                <a:spcPts val="0"/>
              </a:spcBef>
              <a:spcAft>
                <a:spcPts val="0"/>
              </a:spcAft>
              <a:buSzPts val="1300"/>
              <a:buChar char="●"/>
            </a:pPr>
            <a:r>
              <a:rPr lang="en"/>
              <a:t>These operators print the items emitted by a channel to the console standard output</a:t>
            </a:r>
            <a:endParaRPr/>
          </a:p>
          <a:p>
            <a:pPr indent="-311150" lvl="0" marL="457200" rtl="0" algn="l">
              <a:lnSpc>
                <a:spcPct val="150000"/>
              </a:lnSpc>
              <a:spcBef>
                <a:spcPts val="0"/>
              </a:spcBef>
              <a:spcAft>
                <a:spcPts val="0"/>
              </a:spcAft>
              <a:buSzPts val="1300"/>
              <a:buChar char="●"/>
            </a:pPr>
            <a:r>
              <a:rPr lang="en"/>
              <a:t>The println operator prints the items emitted by a channel to the console standard output appending a new line character to each of them</a:t>
            </a:r>
            <a:endParaRPr/>
          </a:p>
          <a:p>
            <a:pPr indent="-311150" lvl="0" marL="457200" rtl="0" algn="l">
              <a:lnSpc>
                <a:spcPct val="150000"/>
              </a:lnSpc>
              <a:spcBef>
                <a:spcPts val="0"/>
              </a:spcBef>
              <a:spcAft>
                <a:spcPts val="0"/>
              </a:spcAft>
              <a:buSzPts val="1300"/>
              <a:buChar char="●"/>
            </a:pPr>
            <a:r>
              <a:rPr lang="en"/>
              <a:t>Each operators have additional options, read more in the documentation</a:t>
            </a:r>
            <a:endParaRPr/>
          </a:p>
        </p:txBody>
      </p:sp>
      <p:sp>
        <p:nvSpPr>
          <p:cNvPr id="794" name="Google Shape;794;p54"/>
          <p:cNvSpPr txBox="1"/>
          <p:nvPr/>
        </p:nvSpPr>
        <p:spPr>
          <a:xfrm>
            <a:off x="5756025" y="1459275"/>
            <a:ext cx="3000000" cy="1152900"/>
          </a:xfrm>
          <a:prstGeom prst="rect">
            <a:avLst/>
          </a:prstGeom>
          <a:solidFill>
            <a:srgbClr val="D0E0E3"/>
          </a:solid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300">
                <a:solidFill>
                  <a:schemeClr val="dk2"/>
                </a:solidFill>
                <a:latin typeface="Nunito"/>
                <a:ea typeface="Nunito"/>
                <a:cs typeface="Nunito"/>
                <a:sym typeface="Nunito"/>
              </a:rPr>
              <a:t>Channel.from(1,2,3).view()</a:t>
            </a:r>
            <a:endParaRPr sz="1300">
              <a:solidFill>
                <a:schemeClr val="dk2"/>
              </a:solidFill>
              <a:latin typeface="Nunito"/>
              <a:ea typeface="Nunito"/>
              <a:cs typeface="Nunito"/>
              <a:sym typeface="Nunito"/>
            </a:endParaRPr>
          </a:p>
          <a:p>
            <a:pPr indent="0" lvl="0" marL="0" rtl="0" algn="l">
              <a:lnSpc>
                <a:spcPct val="115000"/>
              </a:lnSpc>
              <a:spcBef>
                <a:spcPts val="1200"/>
              </a:spcBef>
              <a:spcAft>
                <a:spcPts val="0"/>
              </a:spcAft>
              <a:buNone/>
            </a:pPr>
            <a:r>
              <a:rPr lang="en" sz="1300">
                <a:solidFill>
                  <a:schemeClr val="dk2"/>
                </a:solidFill>
                <a:latin typeface="Nunito"/>
                <a:ea typeface="Nunito"/>
                <a:cs typeface="Nunito"/>
                <a:sym typeface="Nunito"/>
              </a:rPr>
              <a:t>Channel.from(1,2,3).print()</a:t>
            </a:r>
            <a:endParaRPr sz="1300">
              <a:solidFill>
                <a:schemeClr val="dk2"/>
              </a:solidFill>
              <a:latin typeface="Nunito"/>
              <a:ea typeface="Nunito"/>
              <a:cs typeface="Nunito"/>
              <a:sym typeface="Nunito"/>
            </a:endParaRPr>
          </a:p>
          <a:p>
            <a:pPr indent="0" lvl="0" marL="0" rtl="0" algn="l">
              <a:lnSpc>
                <a:spcPct val="115000"/>
              </a:lnSpc>
              <a:spcBef>
                <a:spcPts val="1200"/>
              </a:spcBef>
              <a:spcAft>
                <a:spcPts val="1200"/>
              </a:spcAft>
              <a:buNone/>
            </a:pPr>
            <a:r>
              <a:rPr lang="en" sz="1300">
                <a:solidFill>
                  <a:schemeClr val="dk2"/>
                </a:solidFill>
                <a:latin typeface="Nunito"/>
                <a:ea typeface="Nunito"/>
                <a:cs typeface="Nunito"/>
                <a:sym typeface="Nunito"/>
              </a:rPr>
              <a:t>Channel.from(1,2,3).println()</a:t>
            </a:r>
            <a:endParaRPr/>
          </a:p>
        </p:txBody>
      </p:sp>
      <p:pic>
        <p:nvPicPr>
          <p:cNvPr id="795" name="Google Shape;795;p54"/>
          <p:cNvPicPr preferRelativeResize="0"/>
          <p:nvPr/>
        </p:nvPicPr>
        <p:blipFill>
          <a:blip r:embed="rId3">
            <a:alphaModFix/>
          </a:blip>
          <a:stretch>
            <a:fillRect/>
          </a:stretch>
        </p:blipFill>
        <p:spPr>
          <a:xfrm>
            <a:off x="5214920" y="3117731"/>
            <a:ext cx="3252001" cy="1157689"/>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9" name="Shape 799"/>
        <p:cNvGrpSpPr/>
        <p:nvPr/>
      </p:nvGrpSpPr>
      <p:grpSpPr>
        <a:xfrm>
          <a:off x="0" y="0"/>
          <a:ext cx="0" cy="0"/>
          <a:chOff x="0" y="0"/>
          <a:chExt cx="0" cy="0"/>
        </a:xfrm>
      </p:grpSpPr>
      <p:sp>
        <p:nvSpPr>
          <p:cNvPr id="800" name="Google Shape;800;p55"/>
          <p:cNvSpPr txBox="1"/>
          <p:nvPr/>
        </p:nvSpPr>
        <p:spPr>
          <a:xfrm>
            <a:off x="4572000" y="1720500"/>
            <a:ext cx="4231800" cy="1454700"/>
          </a:xfrm>
          <a:prstGeom prst="rect">
            <a:avLst/>
          </a:prstGeom>
          <a:solidFill>
            <a:srgbClr val="D0E0E3"/>
          </a:solid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100"/>
              <a:t>Channel.from(10,20,30).set { my_channel }</a:t>
            </a:r>
            <a:endParaRPr sz="1100"/>
          </a:p>
          <a:p>
            <a:pPr indent="0" lvl="0" marL="0" rtl="0" algn="l">
              <a:lnSpc>
                <a:spcPct val="150000"/>
              </a:lnSpc>
              <a:spcBef>
                <a:spcPts val="0"/>
              </a:spcBef>
              <a:spcAft>
                <a:spcPts val="0"/>
              </a:spcAft>
              <a:buNone/>
            </a:pPr>
            <a:r>
              <a:rPr lang="en" sz="1100"/>
              <a:t>my_channel = Channel.from(10,20,30)</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t/>
            </a:r>
            <a:endParaRPr sz="1100"/>
          </a:p>
          <a:p>
            <a:pPr indent="0" lvl="0" marL="0" rtl="0" algn="l">
              <a:lnSpc>
                <a:spcPct val="150000"/>
              </a:lnSpc>
              <a:spcBef>
                <a:spcPts val="0"/>
              </a:spcBef>
              <a:spcAft>
                <a:spcPts val="0"/>
              </a:spcAft>
              <a:buNone/>
            </a:pPr>
            <a:r>
              <a:rPr lang="en" sz="1100"/>
              <a:t>Channel.from(10,20,30).into { my_channel1; my_channel2 }</a:t>
            </a:r>
            <a:endParaRPr sz="1100"/>
          </a:p>
          <a:p>
            <a:pPr indent="0" lvl="0" marL="0" rtl="0" algn="l">
              <a:lnSpc>
                <a:spcPct val="150000"/>
              </a:lnSpc>
              <a:spcBef>
                <a:spcPts val="0"/>
              </a:spcBef>
              <a:spcAft>
                <a:spcPts val="0"/>
              </a:spcAft>
              <a:buNone/>
            </a:pPr>
            <a:r>
              <a:rPr lang="en" sz="1100"/>
              <a:t>( my_channel1, my_channel2)=Channel.from(10,20,30).into(2)</a:t>
            </a:r>
            <a:endParaRPr sz="1100"/>
          </a:p>
        </p:txBody>
      </p:sp>
      <p:sp>
        <p:nvSpPr>
          <p:cNvPr id="801" name="Google Shape;801;p55"/>
          <p:cNvSpPr txBox="1"/>
          <p:nvPr/>
        </p:nvSpPr>
        <p:spPr>
          <a:xfrm>
            <a:off x="558500" y="1597875"/>
            <a:ext cx="3552000" cy="2893800"/>
          </a:xfrm>
          <a:prstGeom prst="rect">
            <a:avLst/>
          </a:prstGeom>
          <a:noFill/>
          <a:ln>
            <a:noFill/>
          </a:ln>
        </p:spPr>
        <p:txBody>
          <a:bodyPr anchorCtr="0" anchor="t" bIns="91425" lIns="91425" spcFirstLastPara="1" rIns="91425" wrap="square" tIns="91425">
            <a:spAutoFit/>
          </a:bodyPr>
          <a:lstStyle/>
          <a:p>
            <a:pPr indent="-298450" lvl="0" marL="457200" rtl="0" algn="l">
              <a:lnSpc>
                <a:spcPct val="150000"/>
              </a:lnSpc>
              <a:spcBef>
                <a:spcPts val="0"/>
              </a:spcBef>
              <a:spcAft>
                <a:spcPts val="0"/>
              </a:spcAft>
              <a:buSzPts val="1100"/>
              <a:buChar char="●"/>
            </a:pPr>
            <a:r>
              <a:rPr lang="en" sz="1100"/>
              <a:t>The set operator assigns the channel to a variable whose name is specified as a closure parameter</a:t>
            </a:r>
            <a:endParaRPr sz="1100"/>
          </a:p>
          <a:p>
            <a:pPr indent="-298450" lvl="0" marL="457200" rtl="0" algn="l">
              <a:lnSpc>
                <a:spcPct val="150000"/>
              </a:lnSpc>
              <a:spcBef>
                <a:spcPts val="0"/>
              </a:spcBef>
              <a:spcAft>
                <a:spcPts val="0"/>
              </a:spcAft>
              <a:buSzPts val="1100"/>
              <a:buChar char="●"/>
            </a:pPr>
            <a:r>
              <a:rPr lang="en" sz="1100"/>
              <a:t>The into operator connects a source channel to two or more target channels in such a way the values emitted by the source channel are copied to the target channels</a:t>
            </a:r>
            <a:endParaRPr sz="1100"/>
          </a:p>
          <a:p>
            <a:pPr indent="-298450" lvl="0" marL="457200" rtl="0" algn="l">
              <a:lnSpc>
                <a:spcPct val="150000"/>
              </a:lnSpc>
              <a:spcBef>
                <a:spcPts val="0"/>
              </a:spcBef>
              <a:spcAft>
                <a:spcPts val="0"/>
              </a:spcAft>
              <a:buSzPts val="1100"/>
              <a:buChar char="●"/>
            </a:pPr>
            <a:r>
              <a:rPr lang="en" sz="1100"/>
              <a:t>A second version of the into operator takes an integer n as an argument and returns a list of n channels, each of which emits a copy of the items that were emitted by the source channel.</a:t>
            </a:r>
            <a:endParaRPr sz="1100"/>
          </a:p>
        </p:txBody>
      </p:sp>
      <p:sp>
        <p:nvSpPr>
          <p:cNvPr id="802" name="Google Shape;802;p55"/>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Operators - </a:t>
            </a:r>
            <a:r>
              <a:rPr lang="en"/>
              <a:t>set, into</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6" name="Shape 806"/>
        <p:cNvGrpSpPr/>
        <p:nvPr/>
      </p:nvGrpSpPr>
      <p:grpSpPr>
        <a:xfrm>
          <a:off x="0" y="0"/>
          <a:ext cx="0" cy="0"/>
          <a:chOff x="0" y="0"/>
          <a:chExt cx="0" cy="0"/>
        </a:xfrm>
      </p:grpSpPr>
      <p:sp>
        <p:nvSpPr>
          <p:cNvPr id="807" name="Google Shape;807;p56"/>
          <p:cNvSpPr txBox="1"/>
          <p:nvPr/>
        </p:nvSpPr>
        <p:spPr>
          <a:xfrm>
            <a:off x="4572000" y="1339500"/>
            <a:ext cx="4231800" cy="861900"/>
          </a:xfrm>
          <a:prstGeom prst="rect">
            <a:avLst/>
          </a:prstGeom>
          <a:solidFill>
            <a:srgbClr val="D0E0E3"/>
          </a:solid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100"/>
              <a:t>Channel.from( 1, 2, 3, 4, 5 ).collect()</a:t>
            </a:r>
            <a:endParaRPr sz="1100"/>
          </a:p>
          <a:p>
            <a:pPr indent="0" lvl="0" marL="0" rtl="0" algn="l">
              <a:lnSpc>
                <a:spcPct val="150000"/>
              </a:lnSpc>
              <a:spcBef>
                <a:spcPts val="0"/>
              </a:spcBef>
              <a:spcAft>
                <a:spcPts val="0"/>
              </a:spcAft>
              <a:buNone/>
            </a:pPr>
            <a:r>
              <a:rPr lang="en" sz="1100"/>
              <a:t>.view()</a:t>
            </a:r>
            <a:endParaRPr sz="1100"/>
          </a:p>
          <a:p>
            <a:pPr indent="0" lvl="0" marL="0" rtl="0" algn="l">
              <a:lnSpc>
                <a:spcPct val="150000"/>
              </a:lnSpc>
              <a:spcBef>
                <a:spcPts val="0"/>
              </a:spcBef>
              <a:spcAft>
                <a:spcPts val="0"/>
              </a:spcAft>
              <a:buNone/>
            </a:pPr>
            <a:r>
              <a:t/>
            </a:r>
            <a:endParaRPr sz="1100"/>
          </a:p>
        </p:txBody>
      </p:sp>
      <p:sp>
        <p:nvSpPr>
          <p:cNvPr id="808" name="Google Shape;808;p56"/>
          <p:cNvSpPr txBox="1"/>
          <p:nvPr/>
        </p:nvSpPr>
        <p:spPr>
          <a:xfrm>
            <a:off x="558500" y="1597875"/>
            <a:ext cx="3552000" cy="861900"/>
          </a:xfrm>
          <a:prstGeom prst="rect">
            <a:avLst/>
          </a:prstGeom>
          <a:noFill/>
          <a:ln>
            <a:noFill/>
          </a:ln>
        </p:spPr>
        <p:txBody>
          <a:bodyPr anchorCtr="0" anchor="t" bIns="91425" lIns="91425" spcFirstLastPara="1" rIns="91425" wrap="square" tIns="91425">
            <a:spAutoFit/>
          </a:bodyPr>
          <a:lstStyle/>
          <a:p>
            <a:pPr indent="-298450" lvl="0" marL="457200" rtl="0" algn="l">
              <a:lnSpc>
                <a:spcPct val="150000"/>
              </a:lnSpc>
              <a:spcBef>
                <a:spcPts val="0"/>
              </a:spcBef>
              <a:spcAft>
                <a:spcPts val="0"/>
              </a:spcAft>
              <a:buSzPts val="1100"/>
              <a:buChar char="●"/>
            </a:pPr>
            <a:r>
              <a:rPr lang="en" sz="1100"/>
              <a:t>The collect operator collects all the items emitted by a channel to a List and return the resulting object as a sole emission</a:t>
            </a:r>
            <a:endParaRPr sz="1100"/>
          </a:p>
        </p:txBody>
      </p:sp>
      <p:sp>
        <p:nvSpPr>
          <p:cNvPr id="809" name="Google Shape;809;p56"/>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Operators - collect</a:t>
            </a:r>
            <a:endParaRPr/>
          </a:p>
        </p:txBody>
      </p:sp>
      <p:sp>
        <p:nvSpPr>
          <p:cNvPr id="810" name="Google Shape;810;p56"/>
          <p:cNvSpPr/>
          <p:nvPr/>
        </p:nvSpPr>
        <p:spPr>
          <a:xfrm rot="-5400000">
            <a:off x="2748200" y="3629800"/>
            <a:ext cx="378300" cy="1008900"/>
          </a:xfrm>
          <a:prstGeom prst="can">
            <a:avLst>
              <a:gd fmla="val 59536"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56"/>
          <p:cNvSpPr/>
          <p:nvPr/>
        </p:nvSpPr>
        <p:spPr>
          <a:xfrm rot="-5400000">
            <a:off x="1965250" y="3629800"/>
            <a:ext cx="378300" cy="1008900"/>
          </a:xfrm>
          <a:prstGeom prst="can">
            <a:avLst>
              <a:gd fmla="val 59536"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56"/>
          <p:cNvSpPr/>
          <p:nvPr/>
        </p:nvSpPr>
        <p:spPr>
          <a:xfrm rot="-5400000">
            <a:off x="1182300" y="3629800"/>
            <a:ext cx="378300" cy="1008900"/>
          </a:xfrm>
          <a:prstGeom prst="can">
            <a:avLst>
              <a:gd fmla="val 59536"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56"/>
          <p:cNvSpPr/>
          <p:nvPr/>
        </p:nvSpPr>
        <p:spPr>
          <a:xfrm rot="-5400000">
            <a:off x="399350" y="3629800"/>
            <a:ext cx="378300" cy="1008900"/>
          </a:xfrm>
          <a:prstGeom prst="can">
            <a:avLst>
              <a:gd fmla="val 59536"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56"/>
          <p:cNvSpPr txBox="1"/>
          <p:nvPr/>
        </p:nvSpPr>
        <p:spPr>
          <a:xfrm>
            <a:off x="489100" y="3945125"/>
            <a:ext cx="279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a:ea typeface="Nunito"/>
                <a:cs typeface="Nunito"/>
                <a:sym typeface="Nunito"/>
              </a:rPr>
              <a:t>1</a:t>
            </a:r>
            <a:endParaRPr>
              <a:latin typeface="Nunito"/>
              <a:ea typeface="Nunito"/>
              <a:cs typeface="Nunito"/>
              <a:sym typeface="Nunito"/>
            </a:endParaRPr>
          </a:p>
        </p:txBody>
      </p:sp>
      <p:sp>
        <p:nvSpPr>
          <p:cNvPr id="815" name="Google Shape;815;p56"/>
          <p:cNvSpPr txBox="1"/>
          <p:nvPr/>
        </p:nvSpPr>
        <p:spPr>
          <a:xfrm>
            <a:off x="1299075" y="3945125"/>
            <a:ext cx="279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a:ea typeface="Nunito"/>
                <a:cs typeface="Nunito"/>
                <a:sym typeface="Nunito"/>
              </a:rPr>
              <a:t>3</a:t>
            </a:r>
            <a:endParaRPr>
              <a:latin typeface="Nunito"/>
              <a:ea typeface="Nunito"/>
              <a:cs typeface="Nunito"/>
              <a:sym typeface="Nunito"/>
            </a:endParaRPr>
          </a:p>
        </p:txBody>
      </p:sp>
      <p:sp>
        <p:nvSpPr>
          <p:cNvPr id="816" name="Google Shape;816;p56"/>
          <p:cNvSpPr txBox="1"/>
          <p:nvPr/>
        </p:nvSpPr>
        <p:spPr>
          <a:xfrm>
            <a:off x="2064000" y="3945125"/>
            <a:ext cx="279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a:ea typeface="Nunito"/>
                <a:cs typeface="Nunito"/>
                <a:sym typeface="Nunito"/>
              </a:rPr>
              <a:t>5</a:t>
            </a:r>
            <a:endParaRPr>
              <a:latin typeface="Nunito"/>
              <a:ea typeface="Nunito"/>
              <a:cs typeface="Nunito"/>
              <a:sym typeface="Nunito"/>
            </a:endParaRPr>
          </a:p>
        </p:txBody>
      </p:sp>
      <p:sp>
        <p:nvSpPr>
          <p:cNvPr id="817" name="Google Shape;817;p56"/>
          <p:cNvSpPr txBox="1"/>
          <p:nvPr/>
        </p:nvSpPr>
        <p:spPr>
          <a:xfrm>
            <a:off x="2828925" y="3945125"/>
            <a:ext cx="279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a:ea typeface="Nunito"/>
                <a:cs typeface="Nunito"/>
                <a:sym typeface="Nunito"/>
              </a:rPr>
              <a:t>7</a:t>
            </a:r>
            <a:endParaRPr>
              <a:latin typeface="Nunito"/>
              <a:ea typeface="Nunito"/>
              <a:cs typeface="Nunito"/>
              <a:sym typeface="Nunito"/>
            </a:endParaRPr>
          </a:p>
        </p:txBody>
      </p:sp>
      <p:cxnSp>
        <p:nvCxnSpPr>
          <p:cNvPr id="818" name="Google Shape;818;p56"/>
          <p:cNvCxnSpPr>
            <a:stCxn id="810" idx="3"/>
          </p:cNvCxnSpPr>
          <p:nvPr/>
        </p:nvCxnSpPr>
        <p:spPr>
          <a:xfrm>
            <a:off x="3441800" y="4134250"/>
            <a:ext cx="1659600" cy="0"/>
          </a:xfrm>
          <a:prstGeom prst="straightConnector1">
            <a:avLst/>
          </a:prstGeom>
          <a:noFill/>
          <a:ln cap="flat" cmpd="sng" w="9525">
            <a:solidFill>
              <a:schemeClr val="dk2"/>
            </a:solidFill>
            <a:prstDash val="solid"/>
            <a:round/>
            <a:headEnd len="med" w="med" type="none"/>
            <a:tailEnd len="med" w="med" type="triangle"/>
          </a:ln>
        </p:spPr>
      </p:cxnSp>
      <p:sp>
        <p:nvSpPr>
          <p:cNvPr id="819" name="Google Shape;819;p56"/>
          <p:cNvSpPr/>
          <p:nvPr/>
        </p:nvSpPr>
        <p:spPr>
          <a:xfrm rot="-5400000">
            <a:off x="5563350" y="3488075"/>
            <a:ext cx="378300" cy="1292400"/>
          </a:xfrm>
          <a:prstGeom prst="can">
            <a:avLst>
              <a:gd fmla="val 59536"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56"/>
          <p:cNvSpPr txBox="1"/>
          <p:nvPr/>
        </p:nvSpPr>
        <p:spPr>
          <a:xfrm>
            <a:off x="5358950" y="3945150"/>
            <a:ext cx="959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a:ea typeface="Nunito"/>
                <a:cs typeface="Nunito"/>
                <a:sym typeface="Nunito"/>
              </a:rPr>
              <a:t>[1,3,5,7]</a:t>
            </a:r>
            <a:endParaRPr>
              <a:latin typeface="Nunito"/>
              <a:ea typeface="Nunito"/>
              <a:cs typeface="Nunito"/>
              <a:sym typeface="Nunito"/>
            </a:endParaRPr>
          </a:p>
        </p:txBody>
      </p:sp>
      <p:sp>
        <p:nvSpPr>
          <p:cNvPr id="821" name="Google Shape;821;p56"/>
          <p:cNvSpPr txBox="1"/>
          <p:nvPr/>
        </p:nvSpPr>
        <p:spPr>
          <a:xfrm>
            <a:off x="255225" y="2978600"/>
            <a:ext cx="4316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a:ea typeface="Nunito"/>
                <a:cs typeface="Nunito"/>
                <a:sym typeface="Nunito"/>
              </a:rPr>
              <a:t>Eg: Collect all the output from the previous process</a:t>
            </a:r>
            <a:endParaRPr>
              <a:latin typeface="Nunito"/>
              <a:ea typeface="Nunito"/>
              <a:cs typeface="Nunito"/>
              <a:sym typeface="Nunito"/>
            </a:endParaRPr>
          </a:p>
        </p:txBody>
      </p:sp>
      <p:sp>
        <p:nvSpPr>
          <p:cNvPr id="822" name="Google Shape;822;p56"/>
          <p:cNvSpPr txBox="1"/>
          <p:nvPr/>
        </p:nvSpPr>
        <p:spPr>
          <a:xfrm>
            <a:off x="768400" y="4573000"/>
            <a:ext cx="1846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a:ea typeface="Nunito"/>
                <a:cs typeface="Nunito"/>
                <a:sym typeface="Nunito"/>
              </a:rPr>
              <a:t>Output of process 1</a:t>
            </a:r>
            <a:endParaRPr>
              <a:latin typeface="Nunito"/>
              <a:ea typeface="Nunito"/>
              <a:cs typeface="Nunito"/>
              <a:sym typeface="Nunito"/>
            </a:endParaRPr>
          </a:p>
        </p:txBody>
      </p:sp>
      <p:sp>
        <p:nvSpPr>
          <p:cNvPr id="823" name="Google Shape;823;p56"/>
          <p:cNvSpPr txBox="1"/>
          <p:nvPr/>
        </p:nvSpPr>
        <p:spPr>
          <a:xfrm>
            <a:off x="4915250" y="4573000"/>
            <a:ext cx="2059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a:ea typeface="Nunito"/>
                <a:cs typeface="Nunito"/>
                <a:sym typeface="Nunito"/>
              </a:rPr>
              <a:t>Collect to get as a list</a:t>
            </a:r>
            <a:endParaRPr>
              <a:latin typeface="Nunito"/>
              <a:ea typeface="Nunito"/>
              <a:cs typeface="Nunito"/>
              <a:sym typeface="Nunito"/>
            </a:endParaRPr>
          </a:p>
        </p:txBody>
      </p:sp>
      <p:pic>
        <p:nvPicPr>
          <p:cNvPr id="824" name="Google Shape;824;p56"/>
          <p:cNvPicPr preferRelativeResize="0"/>
          <p:nvPr/>
        </p:nvPicPr>
        <p:blipFill>
          <a:blip r:embed="rId3">
            <a:alphaModFix/>
          </a:blip>
          <a:stretch>
            <a:fillRect/>
          </a:stretch>
        </p:blipFill>
        <p:spPr>
          <a:xfrm>
            <a:off x="4899278" y="2382600"/>
            <a:ext cx="3577254" cy="37830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8" name="Shape 828"/>
        <p:cNvGrpSpPr/>
        <p:nvPr/>
      </p:nvGrpSpPr>
      <p:grpSpPr>
        <a:xfrm>
          <a:off x="0" y="0"/>
          <a:ext cx="0" cy="0"/>
          <a:chOff x="0" y="0"/>
          <a:chExt cx="0" cy="0"/>
        </a:xfrm>
      </p:grpSpPr>
      <p:sp>
        <p:nvSpPr>
          <p:cNvPr id="829" name="Google Shape;829;p57"/>
          <p:cNvSpPr txBox="1"/>
          <p:nvPr/>
        </p:nvSpPr>
        <p:spPr>
          <a:xfrm>
            <a:off x="4572000" y="1294475"/>
            <a:ext cx="4231800" cy="861900"/>
          </a:xfrm>
          <a:prstGeom prst="rect">
            <a:avLst/>
          </a:prstGeom>
          <a:solidFill>
            <a:srgbClr val="D0E0E3"/>
          </a:solid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100"/>
              <a:t>Channel.of( [1, 2, 3, 4, 5] )</a:t>
            </a:r>
            <a:endParaRPr sz="1100"/>
          </a:p>
          <a:p>
            <a:pPr indent="0" lvl="0" marL="0" rtl="0" algn="l">
              <a:lnSpc>
                <a:spcPct val="150000"/>
              </a:lnSpc>
              <a:spcBef>
                <a:spcPts val="0"/>
              </a:spcBef>
              <a:spcAft>
                <a:spcPts val="0"/>
              </a:spcAft>
              <a:buNone/>
            </a:pPr>
            <a:r>
              <a:rPr lang="en" sz="1100"/>
              <a:t>.flatten()</a:t>
            </a:r>
            <a:endParaRPr sz="1100"/>
          </a:p>
          <a:p>
            <a:pPr indent="0" lvl="0" marL="0" rtl="0" algn="l">
              <a:lnSpc>
                <a:spcPct val="150000"/>
              </a:lnSpc>
              <a:spcBef>
                <a:spcPts val="0"/>
              </a:spcBef>
              <a:spcAft>
                <a:spcPts val="0"/>
              </a:spcAft>
              <a:buNone/>
            </a:pPr>
            <a:r>
              <a:rPr lang="en" sz="1100"/>
              <a:t>.view()</a:t>
            </a:r>
            <a:endParaRPr sz="1100"/>
          </a:p>
        </p:txBody>
      </p:sp>
      <p:sp>
        <p:nvSpPr>
          <p:cNvPr id="830" name="Google Shape;830;p57"/>
          <p:cNvSpPr txBox="1"/>
          <p:nvPr/>
        </p:nvSpPr>
        <p:spPr>
          <a:xfrm>
            <a:off x="558500" y="1552850"/>
            <a:ext cx="3552000" cy="1623900"/>
          </a:xfrm>
          <a:prstGeom prst="rect">
            <a:avLst/>
          </a:prstGeom>
          <a:noFill/>
          <a:ln>
            <a:noFill/>
          </a:ln>
        </p:spPr>
        <p:txBody>
          <a:bodyPr anchorCtr="0" anchor="t" bIns="91425" lIns="91425" spcFirstLastPara="1" rIns="91425" wrap="square" tIns="91425">
            <a:spAutoFit/>
          </a:bodyPr>
          <a:lstStyle/>
          <a:p>
            <a:pPr indent="-298450" lvl="0" marL="457200" rtl="0" algn="l">
              <a:lnSpc>
                <a:spcPct val="150000"/>
              </a:lnSpc>
              <a:spcBef>
                <a:spcPts val="0"/>
              </a:spcBef>
              <a:spcAft>
                <a:spcPts val="0"/>
              </a:spcAft>
              <a:buSzPts val="1100"/>
              <a:buChar char="●"/>
            </a:pPr>
            <a:r>
              <a:rPr lang="en" sz="1100"/>
              <a:t>The flatten operator transforms a channel in such a way that every item of type Collection or Array is flattened so that each single entry is emitted separately by the resulting channel</a:t>
            </a:r>
            <a:endParaRPr sz="1100"/>
          </a:p>
          <a:p>
            <a:pPr indent="0" lvl="0" marL="0" rtl="0" algn="l">
              <a:lnSpc>
                <a:spcPct val="150000"/>
              </a:lnSpc>
              <a:spcBef>
                <a:spcPts val="0"/>
              </a:spcBef>
              <a:spcAft>
                <a:spcPts val="0"/>
              </a:spcAft>
              <a:buNone/>
            </a:pPr>
            <a:r>
              <a:t/>
            </a:r>
            <a:endParaRPr sz="1100"/>
          </a:p>
          <a:p>
            <a:pPr indent="-298450" lvl="0" marL="457200" rtl="0" algn="l">
              <a:lnSpc>
                <a:spcPct val="150000"/>
              </a:lnSpc>
              <a:spcBef>
                <a:spcPts val="0"/>
              </a:spcBef>
              <a:spcAft>
                <a:spcPts val="0"/>
              </a:spcAft>
              <a:buSzPts val="1100"/>
              <a:buChar char="●"/>
            </a:pPr>
            <a:r>
              <a:rPr lang="en" sz="1100"/>
              <a:t>This is opposite to collect</a:t>
            </a:r>
            <a:endParaRPr sz="1100"/>
          </a:p>
        </p:txBody>
      </p:sp>
      <p:sp>
        <p:nvSpPr>
          <p:cNvPr id="831" name="Google Shape;831;p57"/>
          <p:cNvSpPr txBox="1"/>
          <p:nvPr>
            <p:ph type="title"/>
          </p:nvPr>
        </p:nvSpPr>
        <p:spPr>
          <a:xfrm>
            <a:off x="1303800" y="553550"/>
            <a:ext cx="3653400" cy="659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Operators - flatten</a:t>
            </a:r>
            <a:endParaRPr/>
          </a:p>
        </p:txBody>
      </p:sp>
      <p:sp>
        <p:nvSpPr>
          <p:cNvPr id="832" name="Google Shape;832;p57"/>
          <p:cNvSpPr/>
          <p:nvPr/>
        </p:nvSpPr>
        <p:spPr>
          <a:xfrm rot="-5400000">
            <a:off x="6675625" y="3584775"/>
            <a:ext cx="378300" cy="1008900"/>
          </a:xfrm>
          <a:prstGeom prst="can">
            <a:avLst>
              <a:gd fmla="val 59536"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57"/>
          <p:cNvSpPr/>
          <p:nvPr/>
        </p:nvSpPr>
        <p:spPr>
          <a:xfrm rot="-5400000">
            <a:off x="5892675" y="3584775"/>
            <a:ext cx="378300" cy="1008900"/>
          </a:xfrm>
          <a:prstGeom prst="can">
            <a:avLst>
              <a:gd fmla="val 59536"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57"/>
          <p:cNvSpPr/>
          <p:nvPr/>
        </p:nvSpPr>
        <p:spPr>
          <a:xfrm rot="-5400000">
            <a:off x="5109725" y="3584775"/>
            <a:ext cx="378300" cy="1008900"/>
          </a:xfrm>
          <a:prstGeom prst="can">
            <a:avLst>
              <a:gd fmla="val 59536"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57"/>
          <p:cNvSpPr/>
          <p:nvPr/>
        </p:nvSpPr>
        <p:spPr>
          <a:xfrm rot="-5400000">
            <a:off x="4326775" y="3584775"/>
            <a:ext cx="378300" cy="1008900"/>
          </a:xfrm>
          <a:prstGeom prst="can">
            <a:avLst>
              <a:gd fmla="val 59536"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57"/>
          <p:cNvSpPr txBox="1"/>
          <p:nvPr/>
        </p:nvSpPr>
        <p:spPr>
          <a:xfrm>
            <a:off x="4416525" y="3900100"/>
            <a:ext cx="279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a:ea typeface="Nunito"/>
                <a:cs typeface="Nunito"/>
                <a:sym typeface="Nunito"/>
              </a:rPr>
              <a:t>1</a:t>
            </a:r>
            <a:endParaRPr>
              <a:latin typeface="Nunito"/>
              <a:ea typeface="Nunito"/>
              <a:cs typeface="Nunito"/>
              <a:sym typeface="Nunito"/>
            </a:endParaRPr>
          </a:p>
        </p:txBody>
      </p:sp>
      <p:sp>
        <p:nvSpPr>
          <p:cNvPr id="837" name="Google Shape;837;p57"/>
          <p:cNvSpPr txBox="1"/>
          <p:nvPr/>
        </p:nvSpPr>
        <p:spPr>
          <a:xfrm>
            <a:off x="5226500" y="3900100"/>
            <a:ext cx="279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a:ea typeface="Nunito"/>
                <a:cs typeface="Nunito"/>
                <a:sym typeface="Nunito"/>
              </a:rPr>
              <a:t>3</a:t>
            </a:r>
            <a:endParaRPr>
              <a:latin typeface="Nunito"/>
              <a:ea typeface="Nunito"/>
              <a:cs typeface="Nunito"/>
              <a:sym typeface="Nunito"/>
            </a:endParaRPr>
          </a:p>
        </p:txBody>
      </p:sp>
      <p:sp>
        <p:nvSpPr>
          <p:cNvPr id="838" name="Google Shape;838;p57"/>
          <p:cNvSpPr txBox="1"/>
          <p:nvPr/>
        </p:nvSpPr>
        <p:spPr>
          <a:xfrm>
            <a:off x="5991425" y="3900100"/>
            <a:ext cx="279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a:ea typeface="Nunito"/>
                <a:cs typeface="Nunito"/>
                <a:sym typeface="Nunito"/>
              </a:rPr>
              <a:t>5</a:t>
            </a:r>
            <a:endParaRPr>
              <a:latin typeface="Nunito"/>
              <a:ea typeface="Nunito"/>
              <a:cs typeface="Nunito"/>
              <a:sym typeface="Nunito"/>
            </a:endParaRPr>
          </a:p>
        </p:txBody>
      </p:sp>
      <p:sp>
        <p:nvSpPr>
          <p:cNvPr id="839" name="Google Shape;839;p57"/>
          <p:cNvSpPr txBox="1"/>
          <p:nvPr/>
        </p:nvSpPr>
        <p:spPr>
          <a:xfrm>
            <a:off x="6756350" y="3900100"/>
            <a:ext cx="279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a:ea typeface="Nunito"/>
                <a:cs typeface="Nunito"/>
                <a:sym typeface="Nunito"/>
              </a:rPr>
              <a:t>7</a:t>
            </a:r>
            <a:endParaRPr>
              <a:latin typeface="Nunito"/>
              <a:ea typeface="Nunito"/>
              <a:cs typeface="Nunito"/>
              <a:sym typeface="Nunito"/>
            </a:endParaRPr>
          </a:p>
        </p:txBody>
      </p:sp>
      <p:cxnSp>
        <p:nvCxnSpPr>
          <p:cNvPr id="840" name="Google Shape;840;p57"/>
          <p:cNvCxnSpPr>
            <a:endCxn id="835" idx="1"/>
          </p:cNvCxnSpPr>
          <p:nvPr/>
        </p:nvCxnSpPr>
        <p:spPr>
          <a:xfrm>
            <a:off x="2060875" y="4078125"/>
            <a:ext cx="1950600" cy="11100"/>
          </a:xfrm>
          <a:prstGeom prst="straightConnector1">
            <a:avLst/>
          </a:prstGeom>
          <a:noFill/>
          <a:ln cap="flat" cmpd="sng" w="9525">
            <a:solidFill>
              <a:schemeClr val="dk2"/>
            </a:solidFill>
            <a:prstDash val="solid"/>
            <a:round/>
            <a:headEnd len="med" w="med" type="none"/>
            <a:tailEnd len="med" w="med" type="triangle"/>
          </a:ln>
        </p:spPr>
      </p:cxnSp>
      <p:sp>
        <p:nvSpPr>
          <p:cNvPr id="841" name="Google Shape;841;p57"/>
          <p:cNvSpPr/>
          <p:nvPr/>
        </p:nvSpPr>
        <p:spPr>
          <a:xfrm rot="-5400000">
            <a:off x="1225450" y="3432063"/>
            <a:ext cx="378300" cy="1292400"/>
          </a:xfrm>
          <a:prstGeom prst="can">
            <a:avLst>
              <a:gd fmla="val 59536"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57"/>
          <p:cNvSpPr txBox="1"/>
          <p:nvPr/>
        </p:nvSpPr>
        <p:spPr>
          <a:xfrm>
            <a:off x="1021050" y="3889138"/>
            <a:ext cx="959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a:ea typeface="Nunito"/>
                <a:cs typeface="Nunito"/>
                <a:sym typeface="Nunito"/>
              </a:rPr>
              <a:t>[1,3,5,7]</a:t>
            </a:r>
            <a:endParaRPr>
              <a:latin typeface="Nunito"/>
              <a:ea typeface="Nunito"/>
              <a:cs typeface="Nunito"/>
              <a:sym typeface="Nunito"/>
            </a:endParaRPr>
          </a:p>
        </p:txBody>
      </p:sp>
      <p:sp>
        <p:nvSpPr>
          <p:cNvPr id="843" name="Google Shape;843;p57"/>
          <p:cNvSpPr txBox="1"/>
          <p:nvPr/>
        </p:nvSpPr>
        <p:spPr>
          <a:xfrm>
            <a:off x="577350" y="4428900"/>
            <a:ext cx="1846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a:ea typeface="Nunito"/>
                <a:cs typeface="Nunito"/>
                <a:sym typeface="Nunito"/>
              </a:rPr>
              <a:t>Output of process 1</a:t>
            </a:r>
            <a:endParaRPr>
              <a:latin typeface="Nunito"/>
              <a:ea typeface="Nunito"/>
              <a:cs typeface="Nunito"/>
              <a:sym typeface="Nunito"/>
            </a:endParaRPr>
          </a:p>
        </p:txBody>
      </p:sp>
      <p:sp>
        <p:nvSpPr>
          <p:cNvPr id="844" name="Google Shape;844;p57"/>
          <p:cNvSpPr txBox="1"/>
          <p:nvPr/>
        </p:nvSpPr>
        <p:spPr>
          <a:xfrm>
            <a:off x="4572000" y="4473925"/>
            <a:ext cx="2195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a:ea typeface="Nunito"/>
                <a:cs typeface="Nunito"/>
                <a:sym typeface="Nunito"/>
              </a:rPr>
              <a:t>Flatten to four emission</a:t>
            </a:r>
            <a:endParaRPr>
              <a:latin typeface="Nunito"/>
              <a:ea typeface="Nunito"/>
              <a:cs typeface="Nunito"/>
              <a:sym typeface="Nunito"/>
            </a:endParaRPr>
          </a:p>
        </p:txBody>
      </p:sp>
      <p:pic>
        <p:nvPicPr>
          <p:cNvPr id="845" name="Google Shape;845;p57"/>
          <p:cNvPicPr preferRelativeResize="0"/>
          <p:nvPr/>
        </p:nvPicPr>
        <p:blipFill>
          <a:blip r:embed="rId3">
            <a:alphaModFix/>
          </a:blip>
          <a:stretch>
            <a:fillRect/>
          </a:stretch>
        </p:blipFill>
        <p:spPr>
          <a:xfrm>
            <a:off x="4859471" y="2429987"/>
            <a:ext cx="3743825" cy="826897"/>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9" name="Shape 849"/>
        <p:cNvGrpSpPr/>
        <p:nvPr/>
      </p:nvGrpSpPr>
      <p:grpSpPr>
        <a:xfrm>
          <a:off x="0" y="0"/>
          <a:ext cx="0" cy="0"/>
          <a:chOff x="0" y="0"/>
          <a:chExt cx="0" cy="0"/>
        </a:xfrm>
      </p:grpSpPr>
      <p:sp>
        <p:nvSpPr>
          <p:cNvPr id="850" name="Google Shape;850;p58"/>
          <p:cNvSpPr txBox="1"/>
          <p:nvPr/>
        </p:nvSpPr>
        <p:spPr>
          <a:xfrm>
            <a:off x="4572000" y="1294475"/>
            <a:ext cx="4231800" cy="608100"/>
          </a:xfrm>
          <a:prstGeom prst="rect">
            <a:avLst/>
          </a:prstGeom>
          <a:solidFill>
            <a:srgbClr val="D0E0E3"/>
          </a:solid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100"/>
              <a:t>Channel.from( 1, 3, 5, 7 )</a:t>
            </a:r>
            <a:endParaRPr sz="1100"/>
          </a:p>
          <a:p>
            <a:pPr indent="0" lvl="0" marL="0" rtl="0" algn="l">
              <a:lnSpc>
                <a:spcPct val="150000"/>
              </a:lnSpc>
              <a:spcBef>
                <a:spcPts val="0"/>
              </a:spcBef>
              <a:spcAft>
                <a:spcPts val="0"/>
              </a:spcAft>
              <a:buNone/>
            </a:pPr>
            <a:r>
              <a:rPr lang="en" sz="1100"/>
              <a:t>.map { it * it }.view()</a:t>
            </a:r>
            <a:endParaRPr sz="1100"/>
          </a:p>
        </p:txBody>
      </p:sp>
      <p:sp>
        <p:nvSpPr>
          <p:cNvPr id="851" name="Google Shape;851;p58"/>
          <p:cNvSpPr txBox="1"/>
          <p:nvPr/>
        </p:nvSpPr>
        <p:spPr>
          <a:xfrm>
            <a:off x="558500" y="1552850"/>
            <a:ext cx="3552000" cy="1623900"/>
          </a:xfrm>
          <a:prstGeom prst="rect">
            <a:avLst/>
          </a:prstGeom>
          <a:noFill/>
          <a:ln>
            <a:noFill/>
          </a:ln>
        </p:spPr>
        <p:txBody>
          <a:bodyPr anchorCtr="0" anchor="t" bIns="91425" lIns="91425" spcFirstLastPara="1" rIns="91425" wrap="square" tIns="91425">
            <a:spAutoFit/>
          </a:bodyPr>
          <a:lstStyle/>
          <a:p>
            <a:pPr indent="-298450" lvl="0" marL="457200" rtl="0" algn="l">
              <a:lnSpc>
                <a:spcPct val="150000"/>
              </a:lnSpc>
              <a:spcBef>
                <a:spcPts val="0"/>
              </a:spcBef>
              <a:spcAft>
                <a:spcPts val="0"/>
              </a:spcAft>
              <a:buSzPts val="1100"/>
              <a:buChar char="●"/>
            </a:pPr>
            <a:r>
              <a:rPr lang="en" sz="1100"/>
              <a:t>The map operator applies a function of your choosing to every item emitted by a channel, and returns the items so obtained as a new channel. The function applied is called the mapping function and is expressed with a closure</a:t>
            </a:r>
            <a:endParaRPr sz="1100"/>
          </a:p>
        </p:txBody>
      </p:sp>
      <p:sp>
        <p:nvSpPr>
          <p:cNvPr id="852" name="Google Shape;852;p58"/>
          <p:cNvSpPr/>
          <p:nvPr/>
        </p:nvSpPr>
        <p:spPr>
          <a:xfrm rot="-5400000">
            <a:off x="8396125" y="3700400"/>
            <a:ext cx="378300" cy="1008900"/>
          </a:xfrm>
          <a:prstGeom prst="can">
            <a:avLst>
              <a:gd fmla="val 59536"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58"/>
          <p:cNvSpPr/>
          <p:nvPr/>
        </p:nvSpPr>
        <p:spPr>
          <a:xfrm rot="-5400000">
            <a:off x="7613175" y="3700400"/>
            <a:ext cx="378300" cy="1008900"/>
          </a:xfrm>
          <a:prstGeom prst="can">
            <a:avLst>
              <a:gd fmla="val 59536"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58"/>
          <p:cNvSpPr/>
          <p:nvPr/>
        </p:nvSpPr>
        <p:spPr>
          <a:xfrm rot="-5400000">
            <a:off x="6830225" y="3700400"/>
            <a:ext cx="378300" cy="1008900"/>
          </a:xfrm>
          <a:prstGeom prst="can">
            <a:avLst>
              <a:gd fmla="val 59536"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58"/>
          <p:cNvSpPr/>
          <p:nvPr/>
        </p:nvSpPr>
        <p:spPr>
          <a:xfrm rot="-5400000">
            <a:off x="6047275" y="3700400"/>
            <a:ext cx="378300" cy="1008900"/>
          </a:xfrm>
          <a:prstGeom prst="can">
            <a:avLst>
              <a:gd fmla="val 59536"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58"/>
          <p:cNvSpPr txBox="1"/>
          <p:nvPr/>
        </p:nvSpPr>
        <p:spPr>
          <a:xfrm>
            <a:off x="6137025" y="4015725"/>
            <a:ext cx="279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a:ea typeface="Nunito"/>
                <a:cs typeface="Nunito"/>
                <a:sym typeface="Nunito"/>
              </a:rPr>
              <a:t>1</a:t>
            </a:r>
            <a:endParaRPr>
              <a:latin typeface="Nunito"/>
              <a:ea typeface="Nunito"/>
              <a:cs typeface="Nunito"/>
              <a:sym typeface="Nunito"/>
            </a:endParaRPr>
          </a:p>
        </p:txBody>
      </p:sp>
      <p:sp>
        <p:nvSpPr>
          <p:cNvPr id="857" name="Google Shape;857;p58"/>
          <p:cNvSpPr txBox="1"/>
          <p:nvPr/>
        </p:nvSpPr>
        <p:spPr>
          <a:xfrm>
            <a:off x="6947000" y="4015725"/>
            <a:ext cx="279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a:ea typeface="Nunito"/>
                <a:cs typeface="Nunito"/>
                <a:sym typeface="Nunito"/>
              </a:rPr>
              <a:t>9</a:t>
            </a:r>
            <a:endParaRPr>
              <a:latin typeface="Nunito"/>
              <a:ea typeface="Nunito"/>
              <a:cs typeface="Nunito"/>
              <a:sym typeface="Nunito"/>
            </a:endParaRPr>
          </a:p>
        </p:txBody>
      </p:sp>
      <p:sp>
        <p:nvSpPr>
          <p:cNvPr id="858" name="Google Shape;858;p58"/>
          <p:cNvSpPr txBox="1"/>
          <p:nvPr/>
        </p:nvSpPr>
        <p:spPr>
          <a:xfrm>
            <a:off x="7711925" y="4015725"/>
            <a:ext cx="40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a:ea typeface="Nunito"/>
                <a:cs typeface="Nunito"/>
                <a:sym typeface="Nunito"/>
              </a:rPr>
              <a:t>25</a:t>
            </a:r>
            <a:endParaRPr>
              <a:latin typeface="Nunito"/>
              <a:ea typeface="Nunito"/>
              <a:cs typeface="Nunito"/>
              <a:sym typeface="Nunito"/>
            </a:endParaRPr>
          </a:p>
        </p:txBody>
      </p:sp>
      <p:sp>
        <p:nvSpPr>
          <p:cNvPr id="859" name="Google Shape;859;p58"/>
          <p:cNvSpPr txBox="1"/>
          <p:nvPr/>
        </p:nvSpPr>
        <p:spPr>
          <a:xfrm>
            <a:off x="8476850" y="4015725"/>
            <a:ext cx="40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a:ea typeface="Nunito"/>
                <a:cs typeface="Nunito"/>
                <a:sym typeface="Nunito"/>
              </a:rPr>
              <a:t>49</a:t>
            </a:r>
            <a:endParaRPr>
              <a:latin typeface="Nunito"/>
              <a:ea typeface="Nunito"/>
              <a:cs typeface="Nunito"/>
              <a:sym typeface="Nunito"/>
            </a:endParaRPr>
          </a:p>
        </p:txBody>
      </p:sp>
      <p:cxnSp>
        <p:nvCxnSpPr>
          <p:cNvPr id="860" name="Google Shape;860;p58"/>
          <p:cNvCxnSpPr>
            <a:endCxn id="855" idx="1"/>
          </p:cNvCxnSpPr>
          <p:nvPr/>
        </p:nvCxnSpPr>
        <p:spPr>
          <a:xfrm>
            <a:off x="3781375" y="4193750"/>
            <a:ext cx="1950600" cy="11100"/>
          </a:xfrm>
          <a:prstGeom prst="straightConnector1">
            <a:avLst/>
          </a:prstGeom>
          <a:noFill/>
          <a:ln cap="flat" cmpd="sng" w="9525">
            <a:solidFill>
              <a:schemeClr val="dk2"/>
            </a:solidFill>
            <a:prstDash val="solid"/>
            <a:round/>
            <a:headEnd len="med" w="med" type="none"/>
            <a:tailEnd len="med" w="med" type="triangle"/>
          </a:ln>
        </p:spPr>
      </p:cxnSp>
      <p:sp>
        <p:nvSpPr>
          <p:cNvPr id="861" name="Google Shape;861;p58"/>
          <p:cNvSpPr txBox="1"/>
          <p:nvPr>
            <p:ph type="title"/>
          </p:nvPr>
        </p:nvSpPr>
        <p:spPr>
          <a:xfrm>
            <a:off x="1303800" y="553550"/>
            <a:ext cx="3653400" cy="659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Operators - map</a:t>
            </a:r>
            <a:endParaRPr/>
          </a:p>
        </p:txBody>
      </p:sp>
      <p:sp>
        <p:nvSpPr>
          <p:cNvPr id="862" name="Google Shape;862;p58"/>
          <p:cNvSpPr/>
          <p:nvPr/>
        </p:nvSpPr>
        <p:spPr>
          <a:xfrm rot="-5400000">
            <a:off x="3125775" y="3700413"/>
            <a:ext cx="378300" cy="1008900"/>
          </a:xfrm>
          <a:prstGeom prst="can">
            <a:avLst>
              <a:gd fmla="val 59536"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58"/>
          <p:cNvSpPr/>
          <p:nvPr/>
        </p:nvSpPr>
        <p:spPr>
          <a:xfrm rot="-5400000">
            <a:off x="2342825" y="3700413"/>
            <a:ext cx="378300" cy="1008900"/>
          </a:xfrm>
          <a:prstGeom prst="can">
            <a:avLst>
              <a:gd fmla="val 59536"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58"/>
          <p:cNvSpPr/>
          <p:nvPr/>
        </p:nvSpPr>
        <p:spPr>
          <a:xfrm rot="-5400000">
            <a:off x="1559875" y="3700413"/>
            <a:ext cx="378300" cy="1008900"/>
          </a:xfrm>
          <a:prstGeom prst="can">
            <a:avLst>
              <a:gd fmla="val 59536"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58"/>
          <p:cNvSpPr/>
          <p:nvPr/>
        </p:nvSpPr>
        <p:spPr>
          <a:xfrm rot="-5400000">
            <a:off x="776925" y="3700413"/>
            <a:ext cx="378300" cy="1008900"/>
          </a:xfrm>
          <a:prstGeom prst="can">
            <a:avLst>
              <a:gd fmla="val 59536"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58"/>
          <p:cNvSpPr txBox="1"/>
          <p:nvPr/>
        </p:nvSpPr>
        <p:spPr>
          <a:xfrm>
            <a:off x="866675" y="4015738"/>
            <a:ext cx="279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a:ea typeface="Nunito"/>
                <a:cs typeface="Nunito"/>
                <a:sym typeface="Nunito"/>
              </a:rPr>
              <a:t>1</a:t>
            </a:r>
            <a:endParaRPr>
              <a:latin typeface="Nunito"/>
              <a:ea typeface="Nunito"/>
              <a:cs typeface="Nunito"/>
              <a:sym typeface="Nunito"/>
            </a:endParaRPr>
          </a:p>
        </p:txBody>
      </p:sp>
      <p:sp>
        <p:nvSpPr>
          <p:cNvPr id="867" name="Google Shape;867;p58"/>
          <p:cNvSpPr txBox="1"/>
          <p:nvPr/>
        </p:nvSpPr>
        <p:spPr>
          <a:xfrm>
            <a:off x="1676650" y="4015738"/>
            <a:ext cx="279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a:ea typeface="Nunito"/>
                <a:cs typeface="Nunito"/>
                <a:sym typeface="Nunito"/>
              </a:rPr>
              <a:t>3</a:t>
            </a:r>
            <a:endParaRPr>
              <a:latin typeface="Nunito"/>
              <a:ea typeface="Nunito"/>
              <a:cs typeface="Nunito"/>
              <a:sym typeface="Nunito"/>
            </a:endParaRPr>
          </a:p>
        </p:txBody>
      </p:sp>
      <p:sp>
        <p:nvSpPr>
          <p:cNvPr id="868" name="Google Shape;868;p58"/>
          <p:cNvSpPr txBox="1"/>
          <p:nvPr/>
        </p:nvSpPr>
        <p:spPr>
          <a:xfrm>
            <a:off x="2441575" y="4015738"/>
            <a:ext cx="279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a:ea typeface="Nunito"/>
                <a:cs typeface="Nunito"/>
                <a:sym typeface="Nunito"/>
              </a:rPr>
              <a:t>5</a:t>
            </a:r>
            <a:endParaRPr>
              <a:latin typeface="Nunito"/>
              <a:ea typeface="Nunito"/>
              <a:cs typeface="Nunito"/>
              <a:sym typeface="Nunito"/>
            </a:endParaRPr>
          </a:p>
        </p:txBody>
      </p:sp>
      <p:sp>
        <p:nvSpPr>
          <p:cNvPr id="869" name="Google Shape;869;p58"/>
          <p:cNvSpPr txBox="1"/>
          <p:nvPr/>
        </p:nvSpPr>
        <p:spPr>
          <a:xfrm>
            <a:off x="3206500" y="4015738"/>
            <a:ext cx="279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a:ea typeface="Nunito"/>
                <a:cs typeface="Nunito"/>
                <a:sym typeface="Nunito"/>
              </a:rPr>
              <a:t>7</a:t>
            </a:r>
            <a:endParaRPr>
              <a:latin typeface="Nunito"/>
              <a:ea typeface="Nunito"/>
              <a:cs typeface="Nunito"/>
              <a:sym typeface="Nunito"/>
            </a:endParaRPr>
          </a:p>
        </p:txBody>
      </p:sp>
      <p:pic>
        <p:nvPicPr>
          <p:cNvPr id="870" name="Google Shape;870;p58"/>
          <p:cNvPicPr preferRelativeResize="0"/>
          <p:nvPr/>
        </p:nvPicPr>
        <p:blipFill>
          <a:blip r:embed="rId3">
            <a:alphaModFix/>
          </a:blip>
          <a:stretch>
            <a:fillRect/>
          </a:stretch>
        </p:blipFill>
        <p:spPr>
          <a:xfrm>
            <a:off x="4571998" y="2241952"/>
            <a:ext cx="4231800" cy="897173"/>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4" name="Shape 874"/>
        <p:cNvGrpSpPr/>
        <p:nvPr/>
      </p:nvGrpSpPr>
      <p:grpSpPr>
        <a:xfrm>
          <a:off x="0" y="0"/>
          <a:ext cx="0" cy="0"/>
          <a:chOff x="0" y="0"/>
          <a:chExt cx="0" cy="0"/>
        </a:xfrm>
      </p:grpSpPr>
      <p:sp>
        <p:nvSpPr>
          <p:cNvPr id="875" name="Google Shape;875;p59"/>
          <p:cNvSpPr txBox="1"/>
          <p:nvPr>
            <p:ph type="title"/>
          </p:nvPr>
        </p:nvSpPr>
        <p:spPr>
          <a:xfrm>
            <a:off x="1303800" y="553550"/>
            <a:ext cx="3653400" cy="659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Operators - until</a:t>
            </a:r>
            <a:endParaRPr/>
          </a:p>
        </p:txBody>
      </p:sp>
      <p:sp>
        <p:nvSpPr>
          <p:cNvPr id="876" name="Google Shape;876;p59"/>
          <p:cNvSpPr txBox="1"/>
          <p:nvPr/>
        </p:nvSpPr>
        <p:spPr>
          <a:xfrm>
            <a:off x="450400" y="1709850"/>
            <a:ext cx="3867300" cy="861900"/>
          </a:xfrm>
          <a:prstGeom prst="rect">
            <a:avLst/>
          </a:prstGeom>
          <a:noFill/>
          <a:ln>
            <a:noFill/>
          </a:ln>
        </p:spPr>
        <p:txBody>
          <a:bodyPr anchorCtr="0" anchor="t" bIns="91425" lIns="91425" spcFirstLastPara="1" rIns="91425" wrap="square" tIns="91425">
            <a:spAutoFit/>
          </a:bodyPr>
          <a:lstStyle/>
          <a:p>
            <a:pPr indent="-298450" lvl="0" marL="457200" rtl="0" algn="l">
              <a:lnSpc>
                <a:spcPct val="150000"/>
              </a:lnSpc>
              <a:spcBef>
                <a:spcPts val="0"/>
              </a:spcBef>
              <a:spcAft>
                <a:spcPts val="0"/>
              </a:spcAft>
              <a:buSzPts val="1100"/>
              <a:buChar char="●"/>
            </a:pPr>
            <a:r>
              <a:rPr lang="en" sz="1100"/>
              <a:t>The until operator creates a channel that returns the items emitted by the source channel and stop when the condition specified is verified</a:t>
            </a:r>
            <a:endParaRPr sz="1100"/>
          </a:p>
        </p:txBody>
      </p:sp>
      <p:sp>
        <p:nvSpPr>
          <p:cNvPr id="877" name="Google Shape;877;p59"/>
          <p:cNvSpPr txBox="1"/>
          <p:nvPr/>
        </p:nvSpPr>
        <p:spPr>
          <a:xfrm>
            <a:off x="4572000" y="1294475"/>
            <a:ext cx="4231800" cy="608100"/>
          </a:xfrm>
          <a:prstGeom prst="rect">
            <a:avLst/>
          </a:prstGeom>
          <a:solidFill>
            <a:srgbClr val="D0E0E3"/>
          </a:solid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100"/>
              <a:t>Channel.from( 1, 3, 5, 7 )</a:t>
            </a:r>
            <a:endParaRPr sz="1100"/>
          </a:p>
          <a:p>
            <a:pPr indent="0" lvl="0" marL="0" rtl="0" algn="l">
              <a:lnSpc>
                <a:spcPct val="150000"/>
              </a:lnSpc>
              <a:spcBef>
                <a:spcPts val="0"/>
              </a:spcBef>
              <a:spcAft>
                <a:spcPts val="0"/>
              </a:spcAft>
              <a:buNone/>
            </a:pPr>
            <a:r>
              <a:rPr lang="en" sz="1100"/>
              <a:t>.until { it==5}.view()</a:t>
            </a:r>
            <a:endParaRPr sz="1100"/>
          </a:p>
        </p:txBody>
      </p:sp>
      <p:pic>
        <p:nvPicPr>
          <p:cNvPr id="878" name="Google Shape;878;p59"/>
          <p:cNvPicPr preferRelativeResize="0"/>
          <p:nvPr/>
        </p:nvPicPr>
        <p:blipFill>
          <a:blip r:embed="rId3">
            <a:alphaModFix/>
          </a:blip>
          <a:stretch>
            <a:fillRect/>
          </a:stretch>
        </p:blipFill>
        <p:spPr>
          <a:xfrm>
            <a:off x="4572000" y="2418339"/>
            <a:ext cx="4231801" cy="569812"/>
          </a:xfrm>
          <a:prstGeom prst="rect">
            <a:avLst/>
          </a:prstGeom>
          <a:noFill/>
          <a:ln>
            <a:noFill/>
          </a:ln>
        </p:spPr>
      </p:pic>
      <p:sp>
        <p:nvSpPr>
          <p:cNvPr id="879" name="Google Shape;879;p59"/>
          <p:cNvSpPr/>
          <p:nvPr/>
        </p:nvSpPr>
        <p:spPr>
          <a:xfrm rot="-5400000">
            <a:off x="6830225" y="3700400"/>
            <a:ext cx="378300" cy="1008900"/>
          </a:xfrm>
          <a:prstGeom prst="can">
            <a:avLst>
              <a:gd fmla="val 59536"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59"/>
          <p:cNvSpPr/>
          <p:nvPr/>
        </p:nvSpPr>
        <p:spPr>
          <a:xfrm rot="-5400000">
            <a:off x="6047275" y="3700400"/>
            <a:ext cx="378300" cy="1008900"/>
          </a:xfrm>
          <a:prstGeom prst="can">
            <a:avLst>
              <a:gd fmla="val 59536"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59"/>
          <p:cNvSpPr txBox="1"/>
          <p:nvPr/>
        </p:nvSpPr>
        <p:spPr>
          <a:xfrm>
            <a:off x="6137025" y="4015725"/>
            <a:ext cx="279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a:ea typeface="Nunito"/>
                <a:cs typeface="Nunito"/>
                <a:sym typeface="Nunito"/>
              </a:rPr>
              <a:t>1</a:t>
            </a:r>
            <a:endParaRPr>
              <a:latin typeface="Nunito"/>
              <a:ea typeface="Nunito"/>
              <a:cs typeface="Nunito"/>
              <a:sym typeface="Nunito"/>
            </a:endParaRPr>
          </a:p>
        </p:txBody>
      </p:sp>
      <p:sp>
        <p:nvSpPr>
          <p:cNvPr id="882" name="Google Shape;882;p59"/>
          <p:cNvSpPr txBox="1"/>
          <p:nvPr/>
        </p:nvSpPr>
        <p:spPr>
          <a:xfrm>
            <a:off x="6947000" y="4015725"/>
            <a:ext cx="279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a:ea typeface="Nunito"/>
                <a:cs typeface="Nunito"/>
                <a:sym typeface="Nunito"/>
              </a:rPr>
              <a:t>3</a:t>
            </a:r>
            <a:endParaRPr>
              <a:latin typeface="Nunito"/>
              <a:ea typeface="Nunito"/>
              <a:cs typeface="Nunito"/>
              <a:sym typeface="Nunito"/>
            </a:endParaRPr>
          </a:p>
        </p:txBody>
      </p:sp>
      <p:cxnSp>
        <p:nvCxnSpPr>
          <p:cNvPr id="883" name="Google Shape;883;p59"/>
          <p:cNvCxnSpPr>
            <a:endCxn id="880" idx="1"/>
          </p:cNvCxnSpPr>
          <p:nvPr/>
        </p:nvCxnSpPr>
        <p:spPr>
          <a:xfrm>
            <a:off x="3781375" y="4193750"/>
            <a:ext cx="1950600" cy="11100"/>
          </a:xfrm>
          <a:prstGeom prst="straightConnector1">
            <a:avLst/>
          </a:prstGeom>
          <a:noFill/>
          <a:ln cap="flat" cmpd="sng" w="9525">
            <a:solidFill>
              <a:schemeClr val="dk2"/>
            </a:solidFill>
            <a:prstDash val="solid"/>
            <a:round/>
            <a:headEnd len="med" w="med" type="none"/>
            <a:tailEnd len="med" w="med" type="triangle"/>
          </a:ln>
        </p:spPr>
      </p:cxnSp>
      <p:sp>
        <p:nvSpPr>
          <p:cNvPr id="884" name="Google Shape;884;p59"/>
          <p:cNvSpPr/>
          <p:nvPr/>
        </p:nvSpPr>
        <p:spPr>
          <a:xfrm rot="-5400000">
            <a:off x="3125775" y="3700413"/>
            <a:ext cx="378300" cy="1008900"/>
          </a:xfrm>
          <a:prstGeom prst="can">
            <a:avLst>
              <a:gd fmla="val 59536"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59"/>
          <p:cNvSpPr/>
          <p:nvPr/>
        </p:nvSpPr>
        <p:spPr>
          <a:xfrm rot="-5400000">
            <a:off x="2342825" y="3700413"/>
            <a:ext cx="378300" cy="1008900"/>
          </a:xfrm>
          <a:prstGeom prst="can">
            <a:avLst>
              <a:gd fmla="val 59536"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59"/>
          <p:cNvSpPr/>
          <p:nvPr/>
        </p:nvSpPr>
        <p:spPr>
          <a:xfrm rot="-5400000">
            <a:off x="1559875" y="3700413"/>
            <a:ext cx="378300" cy="1008900"/>
          </a:xfrm>
          <a:prstGeom prst="can">
            <a:avLst>
              <a:gd fmla="val 59536"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59"/>
          <p:cNvSpPr/>
          <p:nvPr/>
        </p:nvSpPr>
        <p:spPr>
          <a:xfrm rot="-5400000">
            <a:off x="776925" y="3700413"/>
            <a:ext cx="378300" cy="1008900"/>
          </a:xfrm>
          <a:prstGeom prst="can">
            <a:avLst>
              <a:gd fmla="val 59536"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59"/>
          <p:cNvSpPr txBox="1"/>
          <p:nvPr/>
        </p:nvSpPr>
        <p:spPr>
          <a:xfrm>
            <a:off x="866675" y="4015738"/>
            <a:ext cx="279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a:ea typeface="Nunito"/>
                <a:cs typeface="Nunito"/>
                <a:sym typeface="Nunito"/>
              </a:rPr>
              <a:t>1</a:t>
            </a:r>
            <a:endParaRPr>
              <a:latin typeface="Nunito"/>
              <a:ea typeface="Nunito"/>
              <a:cs typeface="Nunito"/>
              <a:sym typeface="Nunito"/>
            </a:endParaRPr>
          </a:p>
        </p:txBody>
      </p:sp>
      <p:sp>
        <p:nvSpPr>
          <p:cNvPr id="889" name="Google Shape;889;p59"/>
          <p:cNvSpPr txBox="1"/>
          <p:nvPr/>
        </p:nvSpPr>
        <p:spPr>
          <a:xfrm>
            <a:off x="1676650" y="4015738"/>
            <a:ext cx="279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a:ea typeface="Nunito"/>
                <a:cs typeface="Nunito"/>
                <a:sym typeface="Nunito"/>
              </a:rPr>
              <a:t>3</a:t>
            </a:r>
            <a:endParaRPr>
              <a:latin typeface="Nunito"/>
              <a:ea typeface="Nunito"/>
              <a:cs typeface="Nunito"/>
              <a:sym typeface="Nunito"/>
            </a:endParaRPr>
          </a:p>
        </p:txBody>
      </p:sp>
      <p:sp>
        <p:nvSpPr>
          <p:cNvPr id="890" name="Google Shape;890;p59"/>
          <p:cNvSpPr txBox="1"/>
          <p:nvPr/>
        </p:nvSpPr>
        <p:spPr>
          <a:xfrm>
            <a:off x="2441575" y="4015738"/>
            <a:ext cx="279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a:ea typeface="Nunito"/>
                <a:cs typeface="Nunito"/>
                <a:sym typeface="Nunito"/>
              </a:rPr>
              <a:t>5</a:t>
            </a:r>
            <a:endParaRPr>
              <a:latin typeface="Nunito"/>
              <a:ea typeface="Nunito"/>
              <a:cs typeface="Nunito"/>
              <a:sym typeface="Nunito"/>
            </a:endParaRPr>
          </a:p>
        </p:txBody>
      </p:sp>
      <p:sp>
        <p:nvSpPr>
          <p:cNvPr id="891" name="Google Shape;891;p59"/>
          <p:cNvSpPr txBox="1"/>
          <p:nvPr/>
        </p:nvSpPr>
        <p:spPr>
          <a:xfrm>
            <a:off x="3206500" y="4015738"/>
            <a:ext cx="279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a:ea typeface="Nunito"/>
                <a:cs typeface="Nunito"/>
                <a:sym typeface="Nunito"/>
              </a:rPr>
              <a:t>7</a:t>
            </a:r>
            <a:endParaRPr>
              <a:latin typeface="Nunito"/>
              <a:ea typeface="Nunito"/>
              <a:cs typeface="Nunito"/>
              <a:sym typeface="Nunito"/>
            </a:endParaRPr>
          </a:p>
        </p:txBody>
      </p:sp>
      <p:sp>
        <p:nvSpPr>
          <p:cNvPr id="892" name="Google Shape;892;p59"/>
          <p:cNvSpPr txBox="1"/>
          <p:nvPr/>
        </p:nvSpPr>
        <p:spPr>
          <a:xfrm>
            <a:off x="4104425" y="3681225"/>
            <a:ext cx="1008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a:ea typeface="Nunito"/>
                <a:cs typeface="Nunito"/>
                <a:sym typeface="Nunito"/>
              </a:rPr>
              <a:t>Until X=5</a:t>
            </a:r>
            <a:endParaRPr>
              <a:latin typeface="Nunito"/>
              <a:ea typeface="Nunito"/>
              <a:cs typeface="Nunito"/>
              <a:sym typeface="Nunito"/>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6" name="Shape 896"/>
        <p:cNvGrpSpPr/>
        <p:nvPr/>
      </p:nvGrpSpPr>
      <p:grpSpPr>
        <a:xfrm>
          <a:off x="0" y="0"/>
          <a:ext cx="0" cy="0"/>
          <a:chOff x="0" y="0"/>
          <a:chExt cx="0" cy="0"/>
        </a:xfrm>
      </p:grpSpPr>
      <p:sp>
        <p:nvSpPr>
          <p:cNvPr id="897" name="Google Shape;897;p60"/>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Workflow</a:t>
            </a:r>
            <a:endParaRPr/>
          </a:p>
        </p:txBody>
      </p:sp>
      <p:sp>
        <p:nvSpPr>
          <p:cNvPr id="898" name="Google Shape;898;p60"/>
          <p:cNvSpPr txBox="1"/>
          <p:nvPr>
            <p:ph idx="1" type="body"/>
          </p:nvPr>
        </p:nvSpPr>
        <p:spPr>
          <a:xfrm>
            <a:off x="638575" y="1936600"/>
            <a:ext cx="3989100" cy="25416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sz="1200">
                <a:solidFill>
                  <a:srgbClr val="404040"/>
                </a:solidFill>
                <a:highlight>
                  <a:srgbClr val="FCFCFC"/>
                </a:highlight>
                <a:latin typeface="Arial"/>
                <a:ea typeface="Arial"/>
                <a:cs typeface="Arial"/>
                <a:sym typeface="Arial"/>
              </a:rPr>
              <a:t>The workflow definition starts with the keyword </a:t>
            </a:r>
            <a:r>
              <a:rPr lang="en" sz="900">
                <a:solidFill>
                  <a:srgbClr val="C3514D"/>
                </a:solidFill>
                <a:highlight>
                  <a:srgbClr val="FFFFFF"/>
                </a:highlight>
                <a:latin typeface="Courier New"/>
                <a:ea typeface="Courier New"/>
                <a:cs typeface="Courier New"/>
                <a:sym typeface="Courier New"/>
              </a:rPr>
              <a:t>workflow</a:t>
            </a:r>
            <a:r>
              <a:rPr lang="en" sz="1200">
                <a:solidFill>
                  <a:srgbClr val="404040"/>
                </a:solidFill>
                <a:highlight>
                  <a:srgbClr val="FCFCFC"/>
                </a:highlight>
                <a:latin typeface="Arial"/>
                <a:ea typeface="Arial"/>
                <a:cs typeface="Arial"/>
                <a:sym typeface="Arial"/>
              </a:rPr>
              <a:t>, followed by an optional name, and finally the workflow body delimited by curly braces.</a:t>
            </a:r>
            <a:endParaRPr sz="1200">
              <a:solidFill>
                <a:srgbClr val="404040"/>
              </a:solidFill>
              <a:highlight>
                <a:srgbClr val="FCFCFC"/>
              </a:highlight>
              <a:latin typeface="Arial"/>
              <a:ea typeface="Arial"/>
              <a:cs typeface="Arial"/>
              <a:sym typeface="Arial"/>
            </a:endParaRPr>
          </a:p>
          <a:p>
            <a:pPr indent="0" lvl="0" marL="457200" rtl="0" algn="l">
              <a:spcBef>
                <a:spcPts val="1200"/>
              </a:spcBef>
              <a:spcAft>
                <a:spcPts val="0"/>
              </a:spcAft>
              <a:buNone/>
            </a:pPr>
            <a:r>
              <a:t/>
            </a:r>
            <a:endParaRPr sz="1200">
              <a:solidFill>
                <a:srgbClr val="404040"/>
              </a:solidFill>
              <a:highlight>
                <a:srgbClr val="FCFCFC"/>
              </a:highlight>
              <a:latin typeface="Arial"/>
              <a:ea typeface="Arial"/>
              <a:cs typeface="Arial"/>
              <a:sym typeface="Arial"/>
            </a:endParaRPr>
          </a:p>
          <a:p>
            <a:pPr indent="-304800" lvl="0" marL="457200" rtl="0" algn="l">
              <a:spcBef>
                <a:spcPts val="1200"/>
              </a:spcBef>
              <a:spcAft>
                <a:spcPts val="0"/>
              </a:spcAft>
              <a:buClr>
                <a:srgbClr val="404040"/>
              </a:buClr>
              <a:buSzPts val="1200"/>
              <a:buFont typeface="Arial"/>
              <a:buChar char="●"/>
            </a:pPr>
            <a:r>
              <a:rPr lang="en" sz="1200">
                <a:solidFill>
                  <a:srgbClr val="404040"/>
                </a:solidFill>
                <a:highlight>
                  <a:srgbClr val="FCFCFC"/>
                </a:highlight>
                <a:latin typeface="Arial"/>
                <a:ea typeface="Arial"/>
                <a:cs typeface="Arial"/>
                <a:sym typeface="Arial"/>
              </a:rPr>
              <a:t>The order in which a task is executed is determined only by its dependencies, so a task will be executed as soon as all of its required inputs are available.</a:t>
            </a:r>
            <a:endParaRPr sz="1200">
              <a:solidFill>
                <a:srgbClr val="404040"/>
              </a:solidFill>
              <a:highlight>
                <a:srgbClr val="FCFCFC"/>
              </a:highlight>
              <a:latin typeface="Arial"/>
              <a:ea typeface="Arial"/>
              <a:cs typeface="Arial"/>
              <a:sym typeface="Arial"/>
            </a:endParaRPr>
          </a:p>
        </p:txBody>
      </p:sp>
      <p:sp>
        <p:nvSpPr>
          <p:cNvPr id="899" name="Google Shape;899;p60"/>
          <p:cNvSpPr txBox="1"/>
          <p:nvPr/>
        </p:nvSpPr>
        <p:spPr>
          <a:xfrm>
            <a:off x="5257250" y="421725"/>
            <a:ext cx="3851100" cy="4002000"/>
          </a:xfrm>
          <a:prstGeom prst="rect">
            <a:avLst/>
          </a:prstGeom>
          <a:solidFill>
            <a:srgbClr val="D0E0E3"/>
          </a:solid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000">
                <a:solidFill>
                  <a:srgbClr val="212121"/>
                </a:solidFill>
              </a:rPr>
              <a:t>workflow workflow_name{</a:t>
            </a:r>
            <a:endParaRPr sz="1000">
              <a:solidFill>
                <a:srgbClr val="212121"/>
              </a:solidFill>
            </a:endParaRPr>
          </a:p>
          <a:p>
            <a:pPr indent="0" lvl="0" marL="0" rtl="0" algn="l">
              <a:lnSpc>
                <a:spcPct val="115000"/>
              </a:lnSpc>
              <a:spcBef>
                <a:spcPts val="0"/>
              </a:spcBef>
              <a:spcAft>
                <a:spcPts val="0"/>
              </a:spcAft>
              <a:buNone/>
            </a:pPr>
            <a:r>
              <a:rPr lang="en" sz="1000">
                <a:solidFill>
                  <a:srgbClr val="212121"/>
                </a:solidFill>
              </a:rPr>
              <a:t>    foo() </a:t>
            </a:r>
            <a:r>
              <a:rPr lang="en" sz="1000">
                <a:solidFill>
                  <a:srgbClr val="0000FF"/>
                </a:solidFill>
              </a:rPr>
              <a:t>→ process</a:t>
            </a:r>
            <a:endParaRPr sz="1000">
              <a:solidFill>
                <a:srgbClr val="0000FF"/>
              </a:solidFill>
            </a:endParaRPr>
          </a:p>
          <a:p>
            <a:pPr indent="0" lvl="0" marL="114300" marR="114300" rtl="0" algn="l">
              <a:lnSpc>
                <a:spcPct val="140000"/>
              </a:lnSpc>
              <a:spcBef>
                <a:spcPts val="0"/>
              </a:spcBef>
              <a:spcAft>
                <a:spcPts val="0"/>
              </a:spcAft>
              <a:buNone/>
            </a:pPr>
            <a:r>
              <a:rPr lang="en" sz="1000">
                <a:solidFill>
                  <a:srgbClr val="212121"/>
                </a:solidFill>
              </a:rPr>
              <a:t>}</a:t>
            </a:r>
            <a:endParaRPr sz="1000">
              <a:solidFill>
                <a:srgbClr val="212121"/>
              </a:solidFill>
            </a:endParaRPr>
          </a:p>
          <a:p>
            <a:pPr indent="0" lvl="0" marL="0" marR="114300" rtl="0" algn="l">
              <a:lnSpc>
                <a:spcPct val="140000"/>
              </a:lnSpc>
              <a:spcBef>
                <a:spcPts val="0"/>
              </a:spcBef>
              <a:spcAft>
                <a:spcPts val="0"/>
              </a:spcAft>
              <a:buNone/>
            </a:pPr>
            <a:r>
              <a:t/>
            </a:r>
            <a:endParaRPr sz="1000">
              <a:solidFill>
                <a:srgbClr val="212121"/>
              </a:solidFill>
            </a:endParaRPr>
          </a:p>
          <a:p>
            <a:pPr indent="0" lvl="0" marL="0" rtl="0" algn="l">
              <a:lnSpc>
                <a:spcPct val="115000"/>
              </a:lnSpc>
              <a:spcBef>
                <a:spcPts val="0"/>
              </a:spcBef>
              <a:spcAft>
                <a:spcPts val="0"/>
              </a:spcAft>
              <a:buNone/>
            </a:pPr>
            <a:r>
              <a:rPr lang="en" sz="1000">
                <a:solidFill>
                  <a:srgbClr val="212121"/>
                </a:solidFill>
              </a:rPr>
              <a:t>workflow {</a:t>
            </a:r>
            <a:endParaRPr sz="1000">
              <a:solidFill>
                <a:srgbClr val="212121"/>
              </a:solidFill>
            </a:endParaRPr>
          </a:p>
          <a:p>
            <a:pPr indent="0" lvl="0" marL="0" rtl="0" algn="l">
              <a:lnSpc>
                <a:spcPct val="115000"/>
              </a:lnSpc>
              <a:spcBef>
                <a:spcPts val="0"/>
              </a:spcBef>
              <a:spcAft>
                <a:spcPts val="0"/>
              </a:spcAft>
              <a:buNone/>
            </a:pPr>
            <a:r>
              <a:rPr lang="en" sz="1000">
                <a:solidFill>
                  <a:srgbClr val="212121"/>
                </a:solidFill>
              </a:rPr>
              <a:t>    Output_channel = foo1(input_channel)</a:t>
            </a:r>
            <a:endParaRPr sz="1000">
              <a:solidFill>
                <a:srgbClr val="212121"/>
              </a:solidFill>
            </a:endParaRPr>
          </a:p>
          <a:p>
            <a:pPr indent="0" lvl="0" marL="0" rtl="0" algn="l">
              <a:lnSpc>
                <a:spcPct val="115000"/>
              </a:lnSpc>
              <a:spcBef>
                <a:spcPts val="0"/>
              </a:spcBef>
              <a:spcAft>
                <a:spcPts val="0"/>
              </a:spcAft>
              <a:buNone/>
            </a:pPr>
            <a:r>
              <a:rPr lang="en" sz="1000">
                <a:solidFill>
                  <a:srgbClr val="212121"/>
                </a:solidFill>
              </a:rPr>
              <a:t>    Output_channel2 = foo2(Output_channel)</a:t>
            </a:r>
            <a:endParaRPr sz="1000">
              <a:solidFill>
                <a:srgbClr val="212121"/>
              </a:solidFill>
            </a:endParaRPr>
          </a:p>
          <a:p>
            <a:pPr indent="0" lvl="0" marL="0" rtl="0" algn="l">
              <a:lnSpc>
                <a:spcPct val="115000"/>
              </a:lnSpc>
              <a:spcBef>
                <a:spcPts val="0"/>
              </a:spcBef>
              <a:spcAft>
                <a:spcPts val="0"/>
              </a:spcAft>
              <a:buNone/>
            </a:pPr>
            <a:r>
              <a:rPr lang="en" sz="1000">
                <a:solidFill>
                  <a:srgbClr val="212121"/>
                </a:solidFill>
              </a:rPr>
              <a:t>    Output_channel2.collect().view()</a:t>
            </a:r>
            <a:endParaRPr sz="1000">
              <a:solidFill>
                <a:srgbClr val="212121"/>
              </a:solidFill>
            </a:endParaRPr>
          </a:p>
          <a:p>
            <a:pPr indent="0" lvl="0" marL="114300" marR="114300" rtl="0" algn="l">
              <a:lnSpc>
                <a:spcPct val="140000"/>
              </a:lnSpc>
              <a:spcBef>
                <a:spcPts val="0"/>
              </a:spcBef>
              <a:spcAft>
                <a:spcPts val="0"/>
              </a:spcAft>
              <a:buNone/>
            </a:pPr>
            <a:r>
              <a:rPr lang="en" sz="1000">
                <a:solidFill>
                  <a:srgbClr val="212121"/>
                </a:solidFill>
              </a:rPr>
              <a:t>}</a:t>
            </a:r>
            <a:endParaRPr sz="1000">
              <a:solidFill>
                <a:srgbClr val="212121"/>
              </a:solidFill>
            </a:endParaRPr>
          </a:p>
          <a:p>
            <a:pPr indent="0" lvl="0" marL="114300" marR="114300" rtl="0" algn="l">
              <a:lnSpc>
                <a:spcPct val="140000"/>
              </a:lnSpc>
              <a:spcBef>
                <a:spcPts val="0"/>
              </a:spcBef>
              <a:spcAft>
                <a:spcPts val="0"/>
              </a:spcAft>
              <a:buNone/>
            </a:pPr>
            <a:r>
              <a:t/>
            </a:r>
            <a:endParaRPr sz="1000">
              <a:solidFill>
                <a:srgbClr val="212121"/>
              </a:solidFill>
            </a:endParaRPr>
          </a:p>
          <a:p>
            <a:pPr indent="0" lvl="0" marL="0" rtl="0" algn="l">
              <a:lnSpc>
                <a:spcPct val="115000"/>
              </a:lnSpc>
              <a:spcBef>
                <a:spcPts val="0"/>
              </a:spcBef>
              <a:spcAft>
                <a:spcPts val="0"/>
              </a:spcAft>
              <a:buNone/>
            </a:pPr>
            <a:r>
              <a:rPr lang="en" sz="1000">
                <a:solidFill>
                  <a:srgbClr val="212121"/>
                </a:solidFill>
              </a:rPr>
              <a:t>// When there is two input and output channels</a:t>
            </a:r>
            <a:endParaRPr sz="1000">
              <a:solidFill>
                <a:srgbClr val="212121"/>
              </a:solidFill>
            </a:endParaRPr>
          </a:p>
          <a:p>
            <a:pPr indent="0" lvl="0" marL="0" rtl="0" algn="l">
              <a:lnSpc>
                <a:spcPct val="115000"/>
              </a:lnSpc>
              <a:spcBef>
                <a:spcPts val="0"/>
              </a:spcBef>
              <a:spcAft>
                <a:spcPts val="0"/>
              </a:spcAft>
              <a:buNone/>
            </a:pPr>
            <a:r>
              <a:rPr lang="en" sz="1000">
                <a:solidFill>
                  <a:srgbClr val="212121"/>
                </a:solidFill>
              </a:rPr>
              <a:t>workflow {</a:t>
            </a:r>
            <a:endParaRPr sz="1000">
              <a:solidFill>
                <a:srgbClr val="212121"/>
              </a:solidFill>
            </a:endParaRPr>
          </a:p>
          <a:p>
            <a:pPr indent="0" lvl="0" marL="0" rtl="0" algn="l">
              <a:lnSpc>
                <a:spcPct val="115000"/>
              </a:lnSpc>
              <a:spcBef>
                <a:spcPts val="0"/>
              </a:spcBef>
              <a:spcAft>
                <a:spcPts val="0"/>
              </a:spcAft>
              <a:buNone/>
            </a:pPr>
            <a:r>
              <a:rPr lang="en" sz="1000">
                <a:solidFill>
                  <a:srgbClr val="212121"/>
                </a:solidFill>
              </a:rPr>
              <a:t>    (output_channel1,output_channel2) = foo(input_channel1,input_channel2)</a:t>
            </a:r>
            <a:endParaRPr sz="1000">
              <a:solidFill>
                <a:srgbClr val="212121"/>
              </a:solidFill>
            </a:endParaRPr>
          </a:p>
          <a:p>
            <a:pPr indent="0" lvl="0" marL="114300" marR="114300" rtl="0" algn="l">
              <a:lnSpc>
                <a:spcPct val="140000"/>
              </a:lnSpc>
              <a:spcBef>
                <a:spcPts val="0"/>
              </a:spcBef>
              <a:spcAft>
                <a:spcPts val="0"/>
              </a:spcAft>
              <a:buNone/>
            </a:pPr>
            <a:r>
              <a:rPr lang="en" sz="1000">
                <a:solidFill>
                  <a:srgbClr val="212121"/>
                </a:solidFill>
              </a:rPr>
              <a:t>}</a:t>
            </a:r>
            <a:endParaRPr sz="1000">
              <a:solidFill>
                <a:srgbClr val="212121"/>
              </a:solidFill>
            </a:endParaRPr>
          </a:p>
          <a:p>
            <a:pPr indent="0" lvl="0" marL="0" rtl="0" algn="l">
              <a:spcBef>
                <a:spcPts val="0"/>
              </a:spcBef>
              <a:spcAft>
                <a:spcPts val="0"/>
              </a:spcAft>
              <a:buNone/>
            </a:pPr>
            <a:r>
              <a:t/>
            </a:r>
            <a:endParaRPr sz="1000">
              <a:solidFill>
                <a:srgbClr val="212121"/>
              </a:solidFill>
            </a:endParaRPr>
          </a:p>
          <a:p>
            <a:pPr indent="0" lvl="0" marL="0" rtl="0" algn="l">
              <a:spcBef>
                <a:spcPts val="0"/>
              </a:spcBef>
              <a:spcAft>
                <a:spcPts val="0"/>
              </a:spcAft>
              <a:buNone/>
            </a:pPr>
            <a:r>
              <a:rPr lang="en" sz="1000">
                <a:solidFill>
                  <a:srgbClr val="212121"/>
                </a:solidFill>
              </a:rPr>
              <a:t>// When there is only one input and output channel, another way to write (similar to bash pipe)</a:t>
            </a:r>
            <a:endParaRPr sz="1000">
              <a:solidFill>
                <a:srgbClr val="212121"/>
              </a:solidFill>
            </a:endParaRPr>
          </a:p>
          <a:p>
            <a:pPr indent="0" lvl="0" marL="0" rtl="0" algn="l">
              <a:lnSpc>
                <a:spcPct val="115000"/>
              </a:lnSpc>
              <a:spcBef>
                <a:spcPts val="0"/>
              </a:spcBef>
              <a:spcAft>
                <a:spcPts val="0"/>
              </a:spcAft>
              <a:buNone/>
            </a:pPr>
            <a:r>
              <a:rPr lang="en" sz="1000">
                <a:solidFill>
                  <a:srgbClr val="212121"/>
                </a:solidFill>
              </a:rPr>
              <a:t>workflow {</a:t>
            </a:r>
            <a:endParaRPr sz="1000">
              <a:solidFill>
                <a:srgbClr val="212121"/>
              </a:solidFill>
            </a:endParaRPr>
          </a:p>
          <a:p>
            <a:pPr indent="0" lvl="0" marL="0" rtl="0" algn="l">
              <a:lnSpc>
                <a:spcPct val="115000"/>
              </a:lnSpc>
              <a:spcBef>
                <a:spcPts val="0"/>
              </a:spcBef>
              <a:spcAft>
                <a:spcPts val="0"/>
              </a:spcAft>
              <a:buNone/>
            </a:pPr>
            <a:r>
              <a:rPr lang="en" sz="1000">
                <a:solidFill>
                  <a:srgbClr val="212121"/>
                </a:solidFill>
              </a:rPr>
              <a:t>    foo1 | foo</a:t>
            </a:r>
            <a:endParaRPr sz="1000">
              <a:solidFill>
                <a:srgbClr val="212121"/>
              </a:solidFill>
            </a:endParaRPr>
          </a:p>
          <a:p>
            <a:pPr indent="0" lvl="0" marL="114300" marR="114300" rtl="0" algn="l">
              <a:lnSpc>
                <a:spcPct val="140000"/>
              </a:lnSpc>
              <a:spcBef>
                <a:spcPts val="0"/>
              </a:spcBef>
              <a:spcAft>
                <a:spcPts val="0"/>
              </a:spcAft>
              <a:buNone/>
            </a:pPr>
            <a:r>
              <a:rPr lang="en" sz="1000">
                <a:solidFill>
                  <a:srgbClr val="212121"/>
                </a:solidFill>
              </a:rPr>
              <a:t>}</a:t>
            </a:r>
            <a:endParaRPr sz="1000">
              <a:solidFill>
                <a:srgbClr val="212121"/>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3" name="Shape 903"/>
        <p:cNvGrpSpPr/>
        <p:nvPr/>
      </p:nvGrpSpPr>
      <p:grpSpPr>
        <a:xfrm>
          <a:off x="0" y="0"/>
          <a:ext cx="0" cy="0"/>
          <a:chOff x="0" y="0"/>
          <a:chExt cx="0" cy="0"/>
        </a:xfrm>
      </p:grpSpPr>
      <p:sp>
        <p:nvSpPr>
          <p:cNvPr id="904" name="Google Shape;904;p61"/>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Configuration file</a:t>
            </a:r>
            <a:endParaRPr/>
          </a:p>
        </p:txBody>
      </p:sp>
      <p:sp>
        <p:nvSpPr>
          <p:cNvPr id="905" name="Google Shape;905;p61"/>
          <p:cNvSpPr txBox="1"/>
          <p:nvPr>
            <p:ph idx="1" type="body"/>
          </p:nvPr>
        </p:nvSpPr>
        <p:spPr>
          <a:xfrm>
            <a:off x="732650" y="1597875"/>
            <a:ext cx="3839400" cy="3130200"/>
          </a:xfrm>
          <a:prstGeom prst="rect">
            <a:avLst/>
          </a:prstGeom>
        </p:spPr>
        <p:txBody>
          <a:bodyPr anchorCtr="0" anchor="t" bIns="91425" lIns="91425" spcFirstLastPara="1" rIns="91425" wrap="square" tIns="91425">
            <a:normAutofit/>
          </a:bodyPr>
          <a:lstStyle/>
          <a:p>
            <a:pPr indent="-298450" lvl="0" marL="457200" rtl="0" algn="l">
              <a:lnSpc>
                <a:spcPct val="150000"/>
              </a:lnSpc>
              <a:spcBef>
                <a:spcPts val="0"/>
              </a:spcBef>
              <a:spcAft>
                <a:spcPts val="0"/>
              </a:spcAft>
              <a:buSzPts val="1100"/>
              <a:buChar char="●"/>
            </a:pPr>
            <a:r>
              <a:rPr lang="en" sz="1100"/>
              <a:t>Nextflow supports a wide range of execution platforms, from running locally, to running on HPC clusters or cloud infrastructures</a:t>
            </a:r>
            <a:endParaRPr sz="1100"/>
          </a:p>
          <a:p>
            <a:pPr indent="-298450" lvl="0" marL="457200" rtl="0" algn="l">
              <a:lnSpc>
                <a:spcPct val="150000"/>
              </a:lnSpc>
              <a:spcBef>
                <a:spcPts val="0"/>
              </a:spcBef>
              <a:spcAft>
                <a:spcPts val="0"/>
              </a:spcAft>
              <a:buSzPts val="1100"/>
              <a:buChar char="●"/>
            </a:pPr>
            <a:r>
              <a:rPr lang="en" sz="1100"/>
              <a:t>Many of these settings are set in the configuration file</a:t>
            </a:r>
            <a:endParaRPr sz="1100"/>
          </a:p>
          <a:p>
            <a:pPr indent="-298450" lvl="0" marL="457200" rtl="0" algn="l">
              <a:lnSpc>
                <a:spcPct val="150000"/>
              </a:lnSpc>
              <a:spcBef>
                <a:spcPts val="0"/>
              </a:spcBef>
              <a:spcAft>
                <a:spcPts val="0"/>
              </a:spcAft>
              <a:buSzPts val="1100"/>
              <a:buChar char="●"/>
            </a:pPr>
            <a:r>
              <a:rPr lang="en" sz="1100"/>
              <a:t> When a pipeline script is launched. Nextflow looks for a file named nextflow.config in the current directory and in the script base directory (if it is not the same as the current directory). Finally it checks for the file $HOME/.nextflow/config </a:t>
            </a:r>
            <a:endParaRPr sz="1100"/>
          </a:p>
        </p:txBody>
      </p:sp>
      <p:sp>
        <p:nvSpPr>
          <p:cNvPr id="906" name="Google Shape;906;p61"/>
          <p:cNvSpPr txBox="1"/>
          <p:nvPr/>
        </p:nvSpPr>
        <p:spPr>
          <a:xfrm>
            <a:off x="5313600" y="1863900"/>
            <a:ext cx="3317100" cy="2216400"/>
          </a:xfrm>
          <a:prstGeom prst="rect">
            <a:avLst/>
          </a:prstGeom>
          <a:solidFill>
            <a:srgbClr val="D0E0E3"/>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t>// This is the configuration file e.g nextflow.config</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rPr lang="en" sz="1100"/>
              <a:t>executor {</a:t>
            </a:r>
            <a:endParaRPr sz="1100"/>
          </a:p>
          <a:p>
            <a:pPr indent="0" lvl="0" marL="457200" rtl="0" algn="l">
              <a:spcBef>
                <a:spcPts val="0"/>
              </a:spcBef>
              <a:spcAft>
                <a:spcPts val="0"/>
              </a:spcAft>
              <a:buNone/>
            </a:pPr>
            <a:r>
              <a:rPr lang="en" sz="1100"/>
              <a:t> $slurm{</a:t>
            </a:r>
            <a:endParaRPr sz="1100"/>
          </a:p>
          <a:p>
            <a:pPr indent="0" lvl="0" marL="914400" rtl="0" algn="l">
              <a:spcBef>
                <a:spcPts val="0"/>
              </a:spcBef>
              <a:spcAft>
                <a:spcPts val="0"/>
              </a:spcAft>
              <a:buNone/>
            </a:pPr>
            <a:r>
              <a:rPr lang="en" sz="1100"/>
              <a:t>queueSize = 200</a:t>
            </a:r>
            <a:endParaRPr sz="1100"/>
          </a:p>
          <a:p>
            <a:pPr indent="0" lvl="0" marL="914400" rtl="0" algn="l">
              <a:spcBef>
                <a:spcPts val="0"/>
              </a:spcBef>
              <a:spcAft>
                <a:spcPts val="0"/>
              </a:spcAft>
              <a:buNone/>
            </a:pPr>
            <a:r>
              <a:rPr lang="en" sz="1100"/>
              <a:t>pollInterval = '30 sec'</a:t>
            </a:r>
            <a:endParaRPr sz="1100"/>
          </a:p>
          <a:p>
            <a:pPr indent="0" lvl="0" marL="914400" rtl="0" algn="l">
              <a:spcBef>
                <a:spcPts val="0"/>
              </a:spcBef>
              <a:spcAft>
                <a:spcPts val="0"/>
              </a:spcAft>
              <a:buNone/>
            </a:pPr>
            <a:r>
              <a:rPr lang="en" sz="1100"/>
              <a:t>clusterOptions = { "-A $params.project</a:t>
            </a:r>
            <a:endParaRPr sz="1100"/>
          </a:p>
          <a:p>
            <a:pPr indent="0" lvl="0" marL="914400" rtl="0" algn="l">
              <a:spcBef>
                <a:spcPts val="0"/>
              </a:spcBef>
              <a:spcAft>
                <a:spcPts val="0"/>
              </a:spcAft>
              <a:buNone/>
            </a:pPr>
            <a:r>
              <a:rPr lang="en" sz="1100"/>
              <a:t>${params.clusterOptions ?: ''}" }</a:t>
            </a:r>
            <a:endParaRPr sz="1100"/>
          </a:p>
          <a:p>
            <a:pPr indent="457200" lvl="0" marL="0" rtl="0" algn="l">
              <a:spcBef>
                <a:spcPts val="0"/>
              </a:spcBef>
              <a:spcAft>
                <a:spcPts val="0"/>
              </a:spcAft>
              <a:buNone/>
            </a:pPr>
            <a:r>
              <a:rPr lang="en" sz="1100"/>
              <a:t>}</a:t>
            </a:r>
            <a:endParaRPr sz="1100"/>
          </a:p>
          <a:p>
            <a:pPr indent="0" lvl="0" marL="0" rtl="0" algn="l">
              <a:spcBef>
                <a:spcPts val="0"/>
              </a:spcBef>
              <a:spcAft>
                <a:spcPts val="0"/>
              </a:spcAft>
              <a:buNone/>
            </a:pPr>
            <a:r>
              <a:rPr lang="en" sz="1100"/>
              <a:t>$local {cpus = 8}</a:t>
            </a:r>
            <a:endParaRPr sz="1100"/>
          </a:p>
          <a:p>
            <a:pPr indent="0" lvl="0" marL="0" rtl="0" algn="l">
              <a:spcBef>
                <a:spcPts val="0"/>
              </a:spcBef>
              <a:spcAft>
                <a:spcPts val="0"/>
              </a:spcAft>
              <a:buNone/>
            </a:pPr>
            <a:r>
              <a:rPr lang="en" sz="1100"/>
              <a:t>}</a:t>
            </a:r>
            <a:endParaRPr sz="11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17"/>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Nextflow</a:t>
            </a:r>
            <a:endParaRPr/>
          </a:p>
        </p:txBody>
      </p:sp>
      <p:sp>
        <p:nvSpPr>
          <p:cNvPr id="306" name="Google Shape;306;p17"/>
          <p:cNvSpPr txBox="1"/>
          <p:nvPr>
            <p:ph idx="2" type="body"/>
          </p:nvPr>
        </p:nvSpPr>
        <p:spPr>
          <a:xfrm>
            <a:off x="492250" y="1697150"/>
            <a:ext cx="7842000" cy="2834700"/>
          </a:xfrm>
          <a:prstGeom prst="rect">
            <a:avLst/>
          </a:prstGeom>
        </p:spPr>
        <p:txBody>
          <a:bodyPr anchorCtr="0" anchor="t" bIns="91425" lIns="91425" spcFirstLastPara="1" rIns="91425" wrap="square" tIns="91425">
            <a:normAutofit/>
          </a:bodyPr>
          <a:lstStyle/>
          <a:p>
            <a:pPr indent="-311150" lvl="0" marL="457200" rtl="0" algn="l">
              <a:lnSpc>
                <a:spcPct val="150000"/>
              </a:lnSpc>
              <a:spcBef>
                <a:spcPts val="0"/>
              </a:spcBef>
              <a:spcAft>
                <a:spcPts val="0"/>
              </a:spcAft>
              <a:buSzPts val="1300"/>
              <a:buChar char="●"/>
            </a:pPr>
            <a:r>
              <a:rPr b="1" lang="en"/>
              <a:t>Fast prototyping - </a:t>
            </a:r>
            <a:r>
              <a:rPr lang="en"/>
              <a:t>Simple to put together many different tasks.</a:t>
            </a:r>
            <a:endParaRPr/>
          </a:p>
          <a:p>
            <a:pPr indent="-311150" lvl="0" marL="457200" rtl="0" algn="l">
              <a:lnSpc>
                <a:spcPct val="150000"/>
              </a:lnSpc>
              <a:spcBef>
                <a:spcPts val="0"/>
              </a:spcBef>
              <a:spcAft>
                <a:spcPts val="0"/>
              </a:spcAft>
              <a:buSzPts val="1300"/>
              <a:buChar char="●"/>
            </a:pPr>
            <a:r>
              <a:rPr b="1" lang="en"/>
              <a:t>Reproducibility - </a:t>
            </a:r>
            <a:r>
              <a:rPr lang="en"/>
              <a:t>Support Docker, Singularity, Conda. Also GitHub for reproducibility using former configuration.</a:t>
            </a:r>
            <a:endParaRPr/>
          </a:p>
          <a:p>
            <a:pPr indent="-311150" lvl="0" marL="457200" rtl="0" algn="l">
              <a:lnSpc>
                <a:spcPct val="150000"/>
              </a:lnSpc>
              <a:spcBef>
                <a:spcPts val="0"/>
              </a:spcBef>
              <a:spcAft>
                <a:spcPts val="0"/>
              </a:spcAft>
              <a:buSzPts val="1300"/>
              <a:buChar char="●"/>
            </a:pPr>
            <a:r>
              <a:rPr b="1" lang="en"/>
              <a:t>Portabl</a:t>
            </a:r>
            <a:r>
              <a:rPr b="1" lang="en"/>
              <a:t>e - </a:t>
            </a:r>
            <a:r>
              <a:rPr lang="en"/>
              <a:t>Supports SLURM, AWS, Kubernetes, Microsoft Azure etc</a:t>
            </a:r>
            <a:endParaRPr/>
          </a:p>
          <a:p>
            <a:pPr indent="-311150" lvl="0" marL="457200" rtl="0" algn="l">
              <a:lnSpc>
                <a:spcPct val="150000"/>
              </a:lnSpc>
              <a:spcBef>
                <a:spcPts val="0"/>
              </a:spcBef>
              <a:spcAft>
                <a:spcPts val="0"/>
              </a:spcAft>
              <a:buSzPts val="1300"/>
              <a:buChar char="●"/>
            </a:pPr>
            <a:r>
              <a:rPr b="1" lang="en"/>
              <a:t>P</a:t>
            </a:r>
            <a:r>
              <a:rPr b="1" lang="en"/>
              <a:t>arallelism - </a:t>
            </a:r>
            <a:r>
              <a:rPr lang="en"/>
              <a:t>Tasks can scale-up or scale-out. Splits the tasks to parallel tasks</a:t>
            </a:r>
            <a:endParaRPr/>
          </a:p>
          <a:p>
            <a:pPr indent="-311150" lvl="0" marL="457200" rtl="0" algn="l">
              <a:lnSpc>
                <a:spcPct val="150000"/>
              </a:lnSpc>
              <a:spcBef>
                <a:spcPts val="0"/>
              </a:spcBef>
              <a:spcAft>
                <a:spcPts val="0"/>
              </a:spcAft>
              <a:buSzPts val="1300"/>
              <a:buChar char="●"/>
            </a:pPr>
            <a:r>
              <a:rPr b="1" lang="en"/>
              <a:t>Continuous checkpoints - </a:t>
            </a:r>
            <a:r>
              <a:rPr lang="en"/>
              <a:t>Intermediate checkpoints enabling resuming of execution, </a:t>
            </a:r>
            <a:r>
              <a:rPr lang="en"/>
              <a:t>avoiding</a:t>
            </a:r>
            <a:r>
              <a:rPr lang="en"/>
              <a:t> re-execution of same step.</a:t>
            </a:r>
            <a:endParaRPr/>
          </a:p>
          <a:p>
            <a:pPr indent="-311150" lvl="0" marL="457200" rtl="0" algn="l">
              <a:lnSpc>
                <a:spcPct val="150000"/>
              </a:lnSpc>
              <a:spcBef>
                <a:spcPts val="0"/>
              </a:spcBef>
              <a:spcAft>
                <a:spcPts val="0"/>
              </a:spcAft>
              <a:buSzPts val="1300"/>
              <a:buChar char="●"/>
            </a:pPr>
            <a:r>
              <a:rPr b="1" lang="en"/>
              <a:t>Stream oriented - </a:t>
            </a:r>
            <a:r>
              <a:rPr lang="en"/>
              <a:t>Can handle complex pipelines easily enabling resilient and reproducible pipelines</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0" name="Shape 910"/>
        <p:cNvGrpSpPr/>
        <p:nvPr/>
      </p:nvGrpSpPr>
      <p:grpSpPr>
        <a:xfrm>
          <a:off x="0" y="0"/>
          <a:ext cx="0" cy="0"/>
          <a:chOff x="0" y="0"/>
          <a:chExt cx="0" cy="0"/>
        </a:xfrm>
      </p:grpSpPr>
      <p:sp>
        <p:nvSpPr>
          <p:cNvPr id="911" name="Google Shape;911;p62"/>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Nextflow - how to write a pipeline</a:t>
            </a:r>
            <a:endParaRPr/>
          </a:p>
        </p:txBody>
      </p:sp>
      <p:sp>
        <p:nvSpPr>
          <p:cNvPr id="912" name="Google Shape;912;p62"/>
          <p:cNvSpPr txBox="1"/>
          <p:nvPr>
            <p:ph idx="1" type="body"/>
          </p:nvPr>
        </p:nvSpPr>
        <p:spPr>
          <a:xfrm>
            <a:off x="626875" y="1597875"/>
            <a:ext cx="3773400" cy="3301800"/>
          </a:xfrm>
          <a:prstGeom prst="rect">
            <a:avLst/>
          </a:prstGeom>
        </p:spPr>
        <p:txBody>
          <a:bodyPr anchorCtr="0" anchor="t" bIns="91425" lIns="91425" spcFirstLastPara="1" rIns="91425" wrap="square" tIns="91425">
            <a:normAutofit lnSpcReduction="10000"/>
          </a:bodyPr>
          <a:lstStyle/>
          <a:p>
            <a:pPr indent="-298450" lvl="0" marL="457200" rtl="0" algn="l">
              <a:lnSpc>
                <a:spcPct val="150000"/>
              </a:lnSpc>
              <a:spcBef>
                <a:spcPts val="0"/>
              </a:spcBef>
              <a:spcAft>
                <a:spcPts val="0"/>
              </a:spcAft>
              <a:buSzPts val="1100"/>
              <a:buChar char="●"/>
            </a:pPr>
            <a:r>
              <a:rPr lang="en" sz="1100"/>
              <a:t>Think first before start coding!</a:t>
            </a:r>
            <a:endParaRPr sz="1100"/>
          </a:p>
          <a:p>
            <a:pPr indent="-298450" lvl="0" marL="457200" rtl="0" algn="l">
              <a:lnSpc>
                <a:spcPct val="150000"/>
              </a:lnSpc>
              <a:spcBef>
                <a:spcPts val="0"/>
              </a:spcBef>
              <a:spcAft>
                <a:spcPts val="0"/>
              </a:spcAft>
              <a:buSzPts val="1100"/>
              <a:buChar char="●"/>
            </a:pPr>
            <a:r>
              <a:rPr lang="en" sz="1100"/>
              <a:t>Decide on the parameters (inputs, outputs, other arguments etc)</a:t>
            </a:r>
            <a:endParaRPr sz="1100"/>
          </a:p>
          <a:p>
            <a:pPr indent="-298450" lvl="0" marL="457200" rtl="0" algn="l">
              <a:lnSpc>
                <a:spcPct val="150000"/>
              </a:lnSpc>
              <a:spcBef>
                <a:spcPts val="0"/>
              </a:spcBef>
              <a:spcAft>
                <a:spcPts val="0"/>
              </a:spcAft>
              <a:buSzPts val="1100"/>
              <a:buChar char="●"/>
            </a:pPr>
            <a:r>
              <a:rPr lang="en" sz="1100"/>
              <a:t>Choose what platforms you are supporting (Containers, cloud etc)</a:t>
            </a:r>
            <a:endParaRPr sz="1100"/>
          </a:p>
          <a:p>
            <a:pPr indent="-298450" lvl="0" marL="457200" rtl="0" algn="l">
              <a:lnSpc>
                <a:spcPct val="150000"/>
              </a:lnSpc>
              <a:spcBef>
                <a:spcPts val="0"/>
              </a:spcBef>
              <a:spcAft>
                <a:spcPts val="0"/>
              </a:spcAft>
              <a:buSzPts val="1100"/>
              <a:buChar char="●"/>
            </a:pPr>
            <a:r>
              <a:rPr lang="en" sz="1100"/>
              <a:t>Open your favorite text editor</a:t>
            </a:r>
            <a:endParaRPr sz="1100"/>
          </a:p>
          <a:p>
            <a:pPr indent="-298450" lvl="0" marL="457200" rtl="0" algn="l">
              <a:lnSpc>
                <a:spcPct val="150000"/>
              </a:lnSpc>
              <a:spcBef>
                <a:spcPts val="0"/>
              </a:spcBef>
              <a:spcAft>
                <a:spcPts val="0"/>
              </a:spcAft>
              <a:buSzPts val="1100"/>
              <a:buChar char="●"/>
            </a:pPr>
            <a:r>
              <a:rPr lang="en" sz="1100"/>
              <a:t>Make two files (main.nf and nextflow.config)</a:t>
            </a:r>
            <a:endParaRPr sz="1100"/>
          </a:p>
          <a:p>
            <a:pPr indent="-298450" lvl="0" marL="457200" rtl="0" algn="l">
              <a:lnSpc>
                <a:spcPct val="150000"/>
              </a:lnSpc>
              <a:spcBef>
                <a:spcPts val="0"/>
              </a:spcBef>
              <a:spcAft>
                <a:spcPts val="0"/>
              </a:spcAft>
              <a:buSzPts val="1100"/>
              <a:buChar char="●"/>
            </a:pPr>
            <a:r>
              <a:rPr lang="en" sz="1100"/>
              <a:t>Define parameters both for the executors and the pipeline environment in the nextflow.config</a:t>
            </a:r>
            <a:endParaRPr sz="1100"/>
          </a:p>
          <a:p>
            <a:pPr indent="-298450" lvl="0" marL="457200" rtl="0" algn="l">
              <a:lnSpc>
                <a:spcPct val="150000"/>
              </a:lnSpc>
              <a:spcBef>
                <a:spcPts val="0"/>
              </a:spcBef>
              <a:spcAft>
                <a:spcPts val="0"/>
              </a:spcAft>
              <a:buSzPts val="1100"/>
              <a:buChar char="●"/>
            </a:pPr>
            <a:r>
              <a:rPr lang="en" sz="1100"/>
              <a:t>Write the actual workflow in the main.nf</a:t>
            </a:r>
            <a:endParaRPr sz="1100"/>
          </a:p>
          <a:p>
            <a:pPr indent="-298450" lvl="0" marL="457200" rtl="0" algn="l">
              <a:lnSpc>
                <a:spcPct val="150000"/>
              </a:lnSpc>
              <a:spcBef>
                <a:spcPts val="0"/>
              </a:spcBef>
              <a:spcAft>
                <a:spcPts val="0"/>
              </a:spcAft>
              <a:buSzPts val="1100"/>
              <a:buChar char="●"/>
            </a:pPr>
            <a:r>
              <a:rPr lang="en" sz="1100"/>
              <a:t>Test and test and test!</a:t>
            </a:r>
            <a:endParaRPr sz="1100"/>
          </a:p>
          <a:p>
            <a:pPr indent="-298450" lvl="0" marL="457200" rtl="0" algn="l">
              <a:lnSpc>
                <a:spcPct val="150000"/>
              </a:lnSpc>
              <a:spcBef>
                <a:spcPts val="0"/>
              </a:spcBef>
              <a:spcAft>
                <a:spcPts val="0"/>
              </a:spcAft>
              <a:buSzPts val="1100"/>
              <a:buChar char="●"/>
            </a:pPr>
            <a:r>
              <a:rPr lang="en" sz="1100"/>
              <a:t>Publish on Github + Dockerhub (for the tools part of the workflow)</a:t>
            </a:r>
            <a:endParaRPr sz="1100"/>
          </a:p>
        </p:txBody>
      </p:sp>
      <p:pic>
        <p:nvPicPr>
          <p:cNvPr id="913" name="Google Shape;913;p62"/>
          <p:cNvPicPr preferRelativeResize="0"/>
          <p:nvPr/>
        </p:nvPicPr>
        <p:blipFill>
          <a:blip r:embed="rId3">
            <a:alphaModFix/>
          </a:blip>
          <a:stretch>
            <a:fillRect/>
          </a:stretch>
        </p:blipFill>
        <p:spPr>
          <a:xfrm>
            <a:off x="5153675" y="1561375"/>
            <a:ext cx="3407367" cy="3240824"/>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7" name="Shape 917"/>
        <p:cNvGrpSpPr/>
        <p:nvPr/>
      </p:nvGrpSpPr>
      <p:grpSpPr>
        <a:xfrm>
          <a:off x="0" y="0"/>
          <a:ext cx="0" cy="0"/>
          <a:chOff x="0" y="0"/>
          <a:chExt cx="0" cy="0"/>
        </a:xfrm>
      </p:grpSpPr>
      <p:sp>
        <p:nvSpPr>
          <p:cNvPr id="918" name="Google Shape;918;p63"/>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More tutorials</a:t>
            </a:r>
            <a:endParaRPr/>
          </a:p>
        </p:txBody>
      </p:sp>
      <p:sp>
        <p:nvSpPr>
          <p:cNvPr id="919" name="Google Shape;919;p63"/>
          <p:cNvSpPr txBox="1"/>
          <p:nvPr>
            <p:ph idx="1" type="body"/>
          </p:nvPr>
        </p:nvSpPr>
        <p:spPr>
          <a:xfrm>
            <a:off x="586700" y="1685250"/>
            <a:ext cx="7747500" cy="2541600"/>
          </a:xfrm>
          <a:prstGeom prst="rect">
            <a:avLst/>
          </a:prstGeom>
        </p:spPr>
        <p:txBody>
          <a:bodyPr anchorCtr="0" anchor="t" bIns="91425" lIns="91425" spcFirstLastPara="1" rIns="91425" wrap="square" tIns="91425">
            <a:normAutofit lnSpcReduction="20000"/>
          </a:bodyPr>
          <a:lstStyle/>
          <a:p>
            <a:pPr indent="-311150" lvl="0" marL="457200" rtl="0" algn="l">
              <a:lnSpc>
                <a:spcPct val="100000"/>
              </a:lnSpc>
              <a:spcBef>
                <a:spcPts val="0"/>
              </a:spcBef>
              <a:spcAft>
                <a:spcPts val="0"/>
              </a:spcAft>
              <a:buSzPts val="1300"/>
              <a:buChar char="●"/>
            </a:pPr>
            <a:r>
              <a:rPr lang="en"/>
              <a:t>Most text in this presentation have been copied from here:</a:t>
            </a:r>
            <a:endParaRPr/>
          </a:p>
          <a:p>
            <a:pPr indent="457200" lvl="0" marL="0" rtl="0" algn="l">
              <a:lnSpc>
                <a:spcPct val="100000"/>
              </a:lnSpc>
              <a:spcBef>
                <a:spcPts val="1200"/>
              </a:spcBef>
              <a:spcAft>
                <a:spcPts val="0"/>
              </a:spcAft>
              <a:buNone/>
            </a:pPr>
            <a:r>
              <a:rPr lang="en">
                <a:solidFill>
                  <a:srgbClr val="6AA84F"/>
                </a:solidFill>
              </a:rPr>
              <a:t>https://www.nextflow.io/docs/latest/</a:t>
            </a:r>
            <a:endParaRPr>
              <a:solidFill>
                <a:srgbClr val="6AA84F"/>
              </a:solidFill>
            </a:endParaRPr>
          </a:p>
          <a:p>
            <a:pPr indent="-311150" lvl="0" marL="457200" rtl="0" algn="l">
              <a:lnSpc>
                <a:spcPct val="150000"/>
              </a:lnSpc>
              <a:spcBef>
                <a:spcPts val="1200"/>
              </a:spcBef>
              <a:spcAft>
                <a:spcPts val="0"/>
              </a:spcAft>
              <a:buSzPts val="1300"/>
              <a:buChar char="●"/>
            </a:pPr>
            <a:r>
              <a:rPr lang="en"/>
              <a:t>Nextflow google group: </a:t>
            </a:r>
            <a:r>
              <a:rPr lang="en">
                <a:solidFill>
                  <a:srgbClr val="6AA84F"/>
                </a:solidFill>
              </a:rPr>
              <a:t>https://groups.google.com/g/nextflow</a:t>
            </a:r>
            <a:endParaRPr>
              <a:solidFill>
                <a:srgbClr val="6AA84F"/>
              </a:solidFill>
            </a:endParaRPr>
          </a:p>
          <a:p>
            <a:pPr indent="-311150" lvl="0" marL="457200" rtl="0" algn="l">
              <a:lnSpc>
                <a:spcPct val="150000"/>
              </a:lnSpc>
              <a:spcBef>
                <a:spcPts val="0"/>
              </a:spcBef>
              <a:spcAft>
                <a:spcPts val="0"/>
              </a:spcAft>
              <a:buSzPts val="1300"/>
              <a:buChar char="●"/>
            </a:pPr>
            <a:r>
              <a:rPr lang="en"/>
              <a:t>And of course google!</a:t>
            </a:r>
            <a:endParaRPr/>
          </a:p>
          <a:p>
            <a:pPr indent="-311150" lvl="0" marL="457200" rtl="0" algn="l">
              <a:lnSpc>
                <a:spcPct val="150000"/>
              </a:lnSpc>
              <a:spcBef>
                <a:spcPts val="0"/>
              </a:spcBef>
              <a:spcAft>
                <a:spcPts val="0"/>
              </a:spcAft>
              <a:buSzPts val="1300"/>
              <a:buChar char="●"/>
            </a:pPr>
            <a:r>
              <a:rPr lang="en"/>
              <a:t>More tutorials:</a:t>
            </a:r>
            <a:endParaRPr/>
          </a:p>
          <a:p>
            <a:pPr indent="-298450" lvl="1" marL="914400" rtl="0" algn="l">
              <a:lnSpc>
                <a:spcPct val="150000"/>
              </a:lnSpc>
              <a:spcBef>
                <a:spcPts val="0"/>
              </a:spcBef>
              <a:spcAft>
                <a:spcPts val="0"/>
              </a:spcAft>
              <a:buClr>
                <a:srgbClr val="6AA84F"/>
              </a:buClr>
              <a:buSzPts val="1100"/>
              <a:buChar char="○"/>
            </a:pPr>
            <a:r>
              <a:rPr lang="en">
                <a:solidFill>
                  <a:srgbClr val="6AA84F"/>
                </a:solidFill>
              </a:rPr>
              <a:t>https://nf-co.re/usage/nextflow</a:t>
            </a:r>
            <a:endParaRPr>
              <a:solidFill>
                <a:srgbClr val="6AA84F"/>
              </a:solidFill>
            </a:endParaRPr>
          </a:p>
          <a:p>
            <a:pPr indent="-298450" lvl="1" marL="914400" rtl="0" algn="l">
              <a:lnSpc>
                <a:spcPct val="150000"/>
              </a:lnSpc>
              <a:spcBef>
                <a:spcPts val="0"/>
              </a:spcBef>
              <a:spcAft>
                <a:spcPts val="0"/>
              </a:spcAft>
              <a:buClr>
                <a:srgbClr val="6AA84F"/>
              </a:buClr>
              <a:buSzPts val="1100"/>
              <a:buChar char="○"/>
            </a:pPr>
            <a:r>
              <a:rPr lang="en">
                <a:solidFill>
                  <a:srgbClr val="6AA84F"/>
                </a:solidFill>
              </a:rPr>
              <a:t>https://training.seqera.io</a:t>
            </a:r>
            <a:endParaRPr>
              <a:solidFill>
                <a:srgbClr val="6AA84F"/>
              </a:solidFill>
            </a:endParaRPr>
          </a:p>
          <a:p>
            <a:pPr indent="-298450" lvl="1" marL="914400" rtl="0" algn="l">
              <a:lnSpc>
                <a:spcPct val="150000"/>
              </a:lnSpc>
              <a:spcBef>
                <a:spcPts val="0"/>
              </a:spcBef>
              <a:spcAft>
                <a:spcPts val="0"/>
              </a:spcAft>
              <a:buClr>
                <a:srgbClr val="6AA84F"/>
              </a:buClr>
              <a:buSzPts val="1100"/>
              <a:buChar char="○"/>
            </a:pPr>
            <a:r>
              <a:rPr lang="en">
                <a:solidFill>
                  <a:srgbClr val="6AA84F"/>
                </a:solidFill>
              </a:rPr>
              <a:t>https://carpentries-incubator.github.io/workflows-nextflow</a:t>
            </a:r>
            <a:endParaRPr>
              <a:solidFill>
                <a:srgbClr val="6AA84F"/>
              </a:solidFill>
            </a:endParaRPr>
          </a:p>
          <a:p>
            <a:pPr indent="-311150" lvl="0" marL="457200" rtl="0" algn="l">
              <a:lnSpc>
                <a:spcPct val="150000"/>
              </a:lnSpc>
              <a:spcBef>
                <a:spcPts val="0"/>
              </a:spcBef>
              <a:spcAft>
                <a:spcPts val="0"/>
              </a:spcAft>
              <a:buSzPts val="1300"/>
              <a:buChar char="●"/>
            </a:pPr>
            <a:r>
              <a:rPr lang="en"/>
              <a:t>Standardization of Nextflow workflows</a:t>
            </a:r>
            <a:endParaRPr/>
          </a:p>
        </p:txBody>
      </p:sp>
      <p:pic>
        <p:nvPicPr>
          <p:cNvPr id="920" name="Google Shape;920;p63"/>
          <p:cNvPicPr preferRelativeResize="0"/>
          <p:nvPr/>
        </p:nvPicPr>
        <p:blipFill>
          <a:blip r:embed="rId3">
            <a:alphaModFix/>
          </a:blip>
          <a:stretch>
            <a:fillRect/>
          </a:stretch>
        </p:blipFill>
        <p:spPr>
          <a:xfrm>
            <a:off x="1957600" y="4065905"/>
            <a:ext cx="1865999" cy="485626"/>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4" name="Shape 924"/>
        <p:cNvGrpSpPr/>
        <p:nvPr/>
      </p:nvGrpSpPr>
      <p:grpSpPr>
        <a:xfrm>
          <a:off x="0" y="0"/>
          <a:ext cx="0" cy="0"/>
          <a:chOff x="0" y="0"/>
          <a:chExt cx="0" cy="0"/>
        </a:xfrm>
      </p:grpSpPr>
      <p:sp>
        <p:nvSpPr>
          <p:cNvPr id="925" name="Google Shape;925;p64"/>
          <p:cNvSpPr txBox="1"/>
          <p:nvPr>
            <p:ph type="title"/>
          </p:nvPr>
        </p:nvSpPr>
        <p:spPr>
          <a:xfrm>
            <a:off x="1388625" y="772725"/>
            <a:ext cx="6366900" cy="18633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Questions</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9" name="Shape 929"/>
        <p:cNvGrpSpPr/>
        <p:nvPr/>
      </p:nvGrpSpPr>
      <p:grpSpPr>
        <a:xfrm>
          <a:off x="0" y="0"/>
          <a:ext cx="0" cy="0"/>
          <a:chOff x="0" y="0"/>
          <a:chExt cx="0" cy="0"/>
        </a:xfrm>
      </p:grpSpPr>
      <p:sp>
        <p:nvSpPr>
          <p:cNvPr id="930" name="Google Shape;930;p65"/>
          <p:cNvSpPr txBox="1"/>
          <p:nvPr>
            <p:ph type="title"/>
          </p:nvPr>
        </p:nvSpPr>
        <p:spPr>
          <a:xfrm>
            <a:off x="1471800" y="1687400"/>
            <a:ext cx="6366900" cy="18633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a:t>Demo session</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4" name="Shape 934"/>
        <p:cNvGrpSpPr/>
        <p:nvPr/>
      </p:nvGrpSpPr>
      <p:grpSpPr>
        <a:xfrm>
          <a:off x="0" y="0"/>
          <a:ext cx="0" cy="0"/>
          <a:chOff x="0" y="0"/>
          <a:chExt cx="0" cy="0"/>
        </a:xfrm>
      </p:grpSpPr>
      <p:sp>
        <p:nvSpPr>
          <p:cNvPr id="935" name="Google Shape;935;p66"/>
          <p:cNvSpPr txBox="1"/>
          <p:nvPr>
            <p:ph type="ctrTitle"/>
          </p:nvPr>
        </p:nvSpPr>
        <p:spPr>
          <a:xfrm>
            <a:off x="824000" y="1613813"/>
            <a:ext cx="4255500" cy="18729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Mass spectrometry and data analysis</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9" name="Shape 939"/>
        <p:cNvGrpSpPr/>
        <p:nvPr/>
      </p:nvGrpSpPr>
      <p:grpSpPr>
        <a:xfrm>
          <a:off x="0" y="0"/>
          <a:ext cx="0" cy="0"/>
          <a:chOff x="0" y="0"/>
          <a:chExt cx="0" cy="0"/>
        </a:xfrm>
      </p:grpSpPr>
      <p:sp>
        <p:nvSpPr>
          <p:cNvPr id="940" name="Google Shape;940;p67"/>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Data - snapshots</a:t>
            </a:r>
            <a:endParaRPr/>
          </a:p>
        </p:txBody>
      </p:sp>
      <p:pic>
        <p:nvPicPr>
          <p:cNvPr id="941" name="Google Shape;941;p67"/>
          <p:cNvPicPr preferRelativeResize="0"/>
          <p:nvPr/>
        </p:nvPicPr>
        <p:blipFill>
          <a:blip r:embed="rId3">
            <a:alphaModFix/>
          </a:blip>
          <a:stretch>
            <a:fillRect/>
          </a:stretch>
        </p:blipFill>
        <p:spPr>
          <a:xfrm>
            <a:off x="781725" y="1456625"/>
            <a:ext cx="7761145" cy="3240825"/>
          </a:xfrm>
          <a:prstGeom prst="rect">
            <a:avLst/>
          </a:prstGeom>
          <a:noFill/>
          <a:ln>
            <a:noFill/>
          </a:ln>
        </p:spPr>
      </p:pic>
      <p:sp>
        <p:nvSpPr>
          <p:cNvPr id="942" name="Google Shape;942;p67"/>
          <p:cNvSpPr txBox="1"/>
          <p:nvPr/>
        </p:nvSpPr>
        <p:spPr>
          <a:xfrm>
            <a:off x="1062150" y="4881000"/>
            <a:ext cx="73614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500">
                <a:solidFill>
                  <a:srgbClr val="212121"/>
                </a:solidFill>
                <a:highlight>
                  <a:srgbClr val="FFFFFF"/>
                </a:highlight>
              </a:rPr>
              <a:t>McHugh L, Arthur JW. Computational methods for protein identification from mass spectrometry data. PLoS Comput Biol. 2008 Feb;4(2):e12. doi: 10.1371/journal.pcbi.0040012. PMID: 18463710; PMCID: PMC2323404.McHugh L, Arthur JW. Computational methods for protein identification from mass spectrometry data. PLoS Comput Biol. 2008 Feb;4(2):e12. doi: 10.1371/journal.pcbi.0040012. PMID: 18463710; PMCID: PMC2323404.</a:t>
            </a:r>
            <a:endParaRPr sz="500"/>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6" name="Shape 946"/>
        <p:cNvGrpSpPr/>
        <p:nvPr/>
      </p:nvGrpSpPr>
      <p:grpSpPr>
        <a:xfrm>
          <a:off x="0" y="0"/>
          <a:ext cx="0" cy="0"/>
          <a:chOff x="0" y="0"/>
          <a:chExt cx="0" cy="0"/>
        </a:xfrm>
      </p:grpSpPr>
      <p:sp>
        <p:nvSpPr>
          <p:cNvPr id="947" name="Google Shape;947;p68"/>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Data - centroiding</a:t>
            </a:r>
            <a:endParaRPr/>
          </a:p>
        </p:txBody>
      </p:sp>
      <p:pic>
        <p:nvPicPr>
          <p:cNvPr id="948" name="Google Shape;948;p68"/>
          <p:cNvPicPr preferRelativeResize="0"/>
          <p:nvPr/>
        </p:nvPicPr>
        <p:blipFill>
          <a:blip r:embed="rId3">
            <a:alphaModFix/>
          </a:blip>
          <a:stretch>
            <a:fillRect/>
          </a:stretch>
        </p:blipFill>
        <p:spPr>
          <a:xfrm>
            <a:off x="1184375" y="1654900"/>
            <a:ext cx="6775245" cy="3240826"/>
          </a:xfrm>
          <a:prstGeom prst="rect">
            <a:avLst/>
          </a:prstGeom>
          <a:noFill/>
          <a:ln>
            <a:noFill/>
          </a:ln>
        </p:spPr>
      </p:pic>
      <p:sp>
        <p:nvSpPr>
          <p:cNvPr id="949" name="Google Shape;949;p68"/>
          <p:cNvSpPr/>
          <p:nvPr/>
        </p:nvSpPr>
        <p:spPr>
          <a:xfrm>
            <a:off x="4697150" y="1622450"/>
            <a:ext cx="3289800" cy="32958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a:ea typeface="Nunito"/>
              <a:cs typeface="Nunito"/>
              <a:sym typeface="Nunito"/>
            </a:endParaRPr>
          </a:p>
        </p:txBody>
      </p:sp>
      <p:sp>
        <p:nvSpPr>
          <p:cNvPr id="950" name="Google Shape;950;p68"/>
          <p:cNvSpPr txBox="1"/>
          <p:nvPr/>
        </p:nvSpPr>
        <p:spPr>
          <a:xfrm>
            <a:off x="1303800" y="4971925"/>
            <a:ext cx="7194300" cy="26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500">
                <a:solidFill>
                  <a:srgbClr val="333333"/>
                </a:solidFill>
                <a:highlight>
                  <a:srgbClr val="FFFFFF"/>
                </a:highlight>
                <a:latin typeface="Roboto"/>
                <a:ea typeface="Roboto"/>
                <a:cs typeface="Roboto"/>
                <a:sym typeface="Roboto"/>
              </a:rPr>
              <a:t>Smith, R., Mathis, A.D., Ventura, D. </a:t>
            </a:r>
            <a:r>
              <a:rPr i="1" lang="en" sz="500">
                <a:solidFill>
                  <a:srgbClr val="333333"/>
                </a:solidFill>
                <a:highlight>
                  <a:srgbClr val="FFFFFF"/>
                </a:highlight>
                <a:latin typeface="Roboto"/>
                <a:ea typeface="Roboto"/>
                <a:cs typeface="Roboto"/>
                <a:sym typeface="Roboto"/>
              </a:rPr>
              <a:t>et al.</a:t>
            </a:r>
            <a:r>
              <a:rPr lang="en" sz="500">
                <a:solidFill>
                  <a:srgbClr val="333333"/>
                </a:solidFill>
                <a:highlight>
                  <a:srgbClr val="FFFFFF"/>
                </a:highlight>
                <a:latin typeface="Roboto"/>
                <a:ea typeface="Roboto"/>
                <a:cs typeface="Roboto"/>
                <a:sym typeface="Roboto"/>
              </a:rPr>
              <a:t> Proteomics, lipidomics, metabolomics: a mass spectrometry tutorial from a computer scientist's point of view. </a:t>
            </a:r>
            <a:r>
              <a:rPr i="1" lang="en" sz="500">
                <a:solidFill>
                  <a:srgbClr val="333333"/>
                </a:solidFill>
                <a:highlight>
                  <a:srgbClr val="FFFFFF"/>
                </a:highlight>
                <a:latin typeface="Roboto"/>
                <a:ea typeface="Roboto"/>
                <a:cs typeface="Roboto"/>
                <a:sym typeface="Roboto"/>
              </a:rPr>
              <a:t>BMC Bioinformatics</a:t>
            </a:r>
            <a:r>
              <a:rPr lang="en" sz="500">
                <a:solidFill>
                  <a:srgbClr val="333333"/>
                </a:solidFill>
                <a:highlight>
                  <a:srgbClr val="FFFFFF"/>
                </a:highlight>
                <a:latin typeface="Roboto"/>
                <a:ea typeface="Roboto"/>
                <a:cs typeface="Roboto"/>
                <a:sym typeface="Roboto"/>
              </a:rPr>
              <a:t> 15 (Suppl 7), S9 (2014). https://doi.org/10.1186/1471-2105-15-S7-S9</a:t>
            </a:r>
            <a:endParaRPr sz="700"/>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4" name="Shape 954"/>
        <p:cNvGrpSpPr/>
        <p:nvPr/>
      </p:nvGrpSpPr>
      <p:grpSpPr>
        <a:xfrm>
          <a:off x="0" y="0"/>
          <a:ext cx="0" cy="0"/>
          <a:chOff x="0" y="0"/>
          <a:chExt cx="0" cy="0"/>
        </a:xfrm>
      </p:grpSpPr>
      <p:sp>
        <p:nvSpPr>
          <p:cNvPr id="955" name="Google Shape;955;p69"/>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Data - centroiding</a:t>
            </a:r>
            <a:endParaRPr/>
          </a:p>
        </p:txBody>
      </p:sp>
      <p:pic>
        <p:nvPicPr>
          <p:cNvPr id="956" name="Google Shape;956;p69"/>
          <p:cNvPicPr preferRelativeResize="0"/>
          <p:nvPr/>
        </p:nvPicPr>
        <p:blipFill>
          <a:blip r:embed="rId3">
            <a:alphaModFix/>
          </a:blip>
          <a:stretch>
            <a:fillRect/>
          </a:stretch>
        </p:blipFill>
        <p:spPr>
          <a:xfrm>
            <a:off x="1184375" y="1654900"/>
            <a:ext cx="6775245" cy="3240826"/>
          </a:xfrm>
          <a:prstGeom prst="rect">
            <a:avLst/>
          </a:prstGeom>
          <a:noFill/>
          <a:ln>
            <a:noFill/>
          </a:ln>
        </p:spPr>
      </p:pic>
      <p:sp>
        <p:nvSpPr>
          <p:cNvPr id="957" name="Google Shape;957;p69"/>
          <p:cNvSpPr txBox="1"/>
          <p:nvPr/>
        </p:nvSpPr>
        <p:spPr>
          <a:xfrm>
            <a:off x="1303800" y="4971925"/>
            <a:ext cx="7194300" cy="26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500">
                <a:solidFill>
                  <a:srgbClr val="333333"/>
                </a:solidFill>
                <a:highlight>
                  <a:srgbClr val="FFFFFF"/>
                </a:highlight>
                <a:latin typeface="Roboto"/>
                <a:ea typeface="Roboto"/>
                <a:cs typeface="Roboto"/>
                <a:sym typeface="Roboto"/>
              </a:rPr>
              <a:t>Smith, R., Mathis, A.D., Ventura, D. </a:t>
            </a:r>
            <a:r>
              <a:rPr i="1" lang="en" sz="500">
                <a:solidFill>
                  <a:srgbClr val="333333"/>
                </a:solidFill>
                <a:highlight>
                  <a:srgbClr val="FFFFFF"/>
                </a:highlight>
                <a:latin typeface="Roboto"/>
                <a:ea typeface="Roboto"/>
                <a:cs typeface="Roboto"/>
                <a:sym typeface="Roboto"/>
              </a:rPr>
              <a:t>et al.</a:t>
            </a:r>
            <a:r>
              <a:rPr lang="en" sz="500">
                <a:solidFill>
                  <a:srgbClr val="333333"/>
                </a:solidFill>
                <a:highlight>
                  <a:srgbClr val="FFFFFF"/>
                </a:highlight>
                <a:latin typeface="Roboto"/>
                <a:ea typeface="Roboto"/>
                <a:cs typeface="Roboto"/>
                <a:sym typeface="Roboto"/>
              </a:rPr>
              <a:t> Proteomics, lipidomics, metabolomics: a mass spectrometry tutorial from a computer scientist's point of view. </a:t>
            </a:r>
            <a:r>
              <a:rPr i="1" lang="en" sz="500">
                <a:solidFill>
                  <a:srgbClr val="333333"/>
                </a:solidFill>
                <a:highlight>
                  <a:srgbClr val="FFFFFF"/>
                </a:highlight>
                <a:latin typeface="Roboto"/>
                <a:ea typeface="Roboto"/>
                <a:cs typeface="Roboto"/>
                <a:sym typeface="Roboto"/>
              </a:rPr>
              <a:t>BMC Bioinformatics</a:t>
            </a:r>
            <a:r>
              <a:rPr lang="en" sz="500">
                <a:solidFill>
                  <a:srgbClr val="333333"/>
                </a:solidFill>
                <a:highlight>
                  <a:srgbClr val="FFFFFF"/>
                </a:highlight>
                <a:latin typeface="Roboto"/>
                <a:ea typeface="Roboto"/>
                <a:cs typeface="Roboto"/>
                <a:sym typeface="Roboto"/>
              </a:rPr>
              <a:t> 15 (Suppl 7), S9 (2014). https://doi.org/10.1186/1471-2105-15-S7-S9</a:t>
            </a:r>
            <a:endParaRPr sz="700"/>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1" name="Shape 961"/>
        <p:cNvGrpSpPr/>
        <p:nvPr/>
      </p:nvGrpSpPr>
      <p:grpSpPr>
        <a:xfrm>
          <a:off x="0" y="0"/>
          <a:ext cx="0" cy="0"/>
          <a:chOff x="0" y="0"/>
          <a:chExt cx="0" cy="0"/>
        </a:xfrm>
      </p:grpSpPr>
      <p:sp>
        <p:nvSpPr>
          <p:cNvPr id="962" name="Google Shape;962;p70"/>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Data - over time</a:t>
            </a:r>
            <a:endParaRPr/>
          </a:p>
        </p:txBody>
      </p:sp>
      <p:sp>
        <p:nvSpPr>
          <p:cNvPr id="963" name="Google Shape;963;p70"/>
          <p:cNvSpPr txBox="1"/>
          <p:nvPr/>
        </p:nvSpPr>
        <p:spPr>
          <a:xfrm>
            <a:off x="0" y="4881900"/>
            <a:ext cx="9144000" cy="26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500">
                <a:solidFill>
                  <a:srgbClr val="212121"/>
                </a:solidFill>
                <a:highlight>
                  <a:srgbClr val="FFFFFF"/>
                </a:highlight>
              </a:rPr>
              <a:t>Bielow C, Aiche S, Andreotti S, Reinert K. MSSimulator: Simulation of mass spectrometry data. J Proteome Res. 2011 Jul 1;10(7):2922-9. doi: 10.1021/pr200155f. Epub 2011 Apr 28. PMID: 21526843.</a:t>
            </a:r>
            <a:endParaRPr sz="500"/>
          </a:p>
        </p:txBody>
      </p:sp>
      <p:sp>
        <p:nvSpPr>
          <p:cNvPr id="964" name="Google Shape;964;p70"/>
          <p:cNvSpPr/>
          <p:nvPr/>
        </p:nvSpPr>
        <p:spPr>
          <a:xfrm>
            <a:off x="741175" y="2044525"/>
            <a:ext cx="352500" cy="4278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70"/>
          <p:cNvSpPr/>
          <p:nvPr/>
        </p:nvSpPr>
        <p:spPr>
          <a:xfrm>
            <a:off x="5264400" y="4133825"/>
            <a:ext cx="292200" cy="3705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66" name="Google Shape;966;p70"/>
          <p:cNvPicPr preferRelativeResize="0"/>
          <p:nvPr/>
        </p:nvPicPr>
        <p:blipFill rotWithShape="1">
          <a:blip r:embed="rId3">
            <a:alphaModFix/>
          </a:blip>
          <a:srcRect b="0" l="0" r="49758" t="43794"/>
          <a:stretch/>
        </p:blipFill>
        <p:spPr>
          <a:xfrm>
            <a:off x="2304000" y="1622475"/>
            <a:ext cx="3890726" cy="2848875"/>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0" name="Shape 970"/>
        <p:cNvGrpSpPr/>
        <p:nvPr/>
      </p:nvGrpSpPr>
      <p:grpSpPr>
        <a:xfrm>
          <a:off x="0" y="0"/>
          <a:ext cx="0" cy="0"/>
          <a:chOff x="0" y="0"/>
          <a:chExt cx="0" cy="0"/>
        </a:xfrm>
      </p:grpSpPr>
      <p:sp>
        <p:nvSpPr>
          <p:cNvPr id="971" name="Google Shape;971;p71"/>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Data - over time</a:t>
            </a:r>
            <a:endParaRPr/>
          </a:p>
        </p:txBody>
      </p:sp>
      <p:sp>
        <p:nvSpPr>
          <p:cNvPr id="972" name="Google Shape;972;p71"/>
          <p:cNvSpPr txBox="1"/>
          <p:nvPr/>
        </p:nvSpPr>
        <p:spPr>
          <a:xfrm>
            <a:off x="0" y="4881900"/>
            <a:ext cx="9144000" cy="26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500">
                <a:solidFill>
                  <a:srgbClr val="212121"/>
                </a:solidFill>
                <a:highlight>
                  <a:srgbClr val="FFFFFF"/>
                </a:highlight>
              </a:rPr>
              <a:t>Bielow C, Aiche S, Andreotti S, Reinert K. MSSimulator: Simulation of mass spectrometry data. J Proteome Res. 2011 Jul 1;10(7):2922-9. doi: 10.1021/pr200155f. Epub 2011 Apr 28. PMID: 21526843.</a:t>
            </a:r>
            <a:endParaRPr sz="500"/>
          </a:p>
        </p:txBody>
      </p:sp>
      <p:sp>
        <p:nvSpPr>
          <p:cNvPr id="973" name="Google Shape;973;p71"/>
          <p:cNvSpPr/>
          <p:nvPr/>
        </p:nvSpPr>
        <p:spPr>
          <a:xfrm>
            <a:off x="741175" y="2044525"/>
            <a:ext cx="352500" cy="4278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71"/>
          <p:cNvSpPr/>
          <p:nvPr/>
        </p:nvSpPr>
        <p:spPr>
          <a:xfrm>
            <a:off x="5264400" y="4133825"/>
            <a:ext cx="292200" cy="3705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75" name="Google Shape;975;p71"/>
          <p:cNvPicPr preferRelativeResize="0"/>
          <p:nvPr/>
        </p:nvPicPr>
        <p:blipFill rotWithShape="1">
          <a:blip r:embed="rId3">
            <a:alphaModFix/>
          </a:blip>
          <a:srcRect b="0" l="0" r="50548" t="43794"/>
          <a:stretch/>
        </p:blipFill>
        <p:spPr>
          <a:xfrm>
            <a:off x="277575" y="1739925"/>
            <a:ext cx="3829550" cy="2848875"/>
          </a:xfrm>
          <a:prstGeom prst="rect">
            <a:avLst/>
          </a:prstGeom>
          <a:noFill/>
          <a:ln>
            <a:noFill/>
          </a:ln>
        </p:spPr>
      </p:pic>
      <p:pic>
        <p:nvPicPr>
          <p:cNvPr id="976" name="Google Shape;976;p71"/>
          <p:cNvPicPr preferRelativeResize="0"/>
          <p:nvPr/>
        </p:nvPicPr>
        <p:blipFill>
          <a:blip r:embed="rId4">
            <a:alphaModFix/>
          </a:blip>
          <a:stretch>
            <a:fillRect/>
          </a:stretch>
        </p:blipFill>
        <p:spPr>
          <a:xfrm>
            <a:off x="4546775" y="1528075"/>
            <a:ext cx="4323442" cy="31073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pic>
        <p:nvPicPr>
          <p:cNvPr id="311" name="Google Shape;311;p18"/>
          <p:cNvPicPr preferRelativeResize="0"/>
          <p:nvPr/>
        </p:nvPicPr>
        <p:blipFill rotWithShape="1">
          <a:blip r:embed="rId3">
            <a:alphaModFix/>
          </a:blip>
          <a:srcRect b="33286" l="0" r="0" t="34484"/>
          <a:stretch/>
        </p:blipFill>
        <p:spPr>
          <a:xfrm>
            <a:off x="152400" y="1259100"/>
            <a:ext cx="2595800" cy="788175"/>
          </a:xfrm>
          <a:prstGeom prst="rect">
            <a:avLst/>
          </a:prstGeom>
          <a:noFill/>
          <a:ln>
            <a:noFill/>
          </a:ln>
        </p:spPr>
      </p:pic>
      <p:pic>
        <p:nvPicPr>
          <p:cNvPr id="312" name="Google Shape;312;p18"/>
          <p:cNvPicPr preferRelativeResize="0"/>
          <p:nvPr/>
        </p:nvPicPr>
        <p:blipFill>
          <a:blip r:embed="rId4">
            <a:alphaModFix/>
          </a:blip>
          <a:stretch>
            <a:fillRect/>
          </a:stretch>
        </p:blipFill>
        <p:spPr>
          <a:xfrm>
            <a:off x="4273625" y="3223769"/>
            <a:ext cx="1552224" cy="827281"/>
          </a:xfrm>
          <a:prstGeom prst="rect">
            <a:avLst/>
          </a:prstGeom>
          <a:noFill/>
          <a:ln>
            <a:noFill/>
          </a:ln>
        </p:spPr>
      </p:pic>
      <p:pic>
        <p:nvPicPr>
          <p:cNvPr id="313" name="Google Shape;313;p18"/>
          <p:cNvPicPr preferRelativeResize="0"/>
          <p:nvPr/>
        </p:nvPicPr>
        <p:blipFill>
          <a:blip r:embed="rId5">
            <a:alphaModFix/>
          </a:blip>
          <a:stretch>
            <a:fillRect/>
          </a:stretch>
        </p:blipFill>
        <p:spPr>
          <a:xfrm>
            <a:off x="3261574" y="522694"/>
            <a:ext cx="2800448" cy="625450"/>
          </a:xfrm>
          <a:prstGeom prst="rect">
            <a:avLst/>
          </a:prstGeom>
          <a:noFill/>
          <a:ln>
            <a:noFill/>
          </a:ln>
        </p:spPr>
      </p:pic>
      <p:pic>
        <p:nvPicPr>
          <p:cNvPr id="314" name="Google Shape;314;p18"/>
          <p:cNvPicPr preferRelativeResize="0"/>
          <p:nvPr/>
        </p:nvPicPr>
        <p:blipFill>
          <a:blip r:embed="rId6">
            <a:alphaModFix/>
          </a:blip>
          <a:stretch>
            <a:fillRect/>
          </a:stretch>
        </p:blipFill>
        <p:spPr>
          <a:xfrm>
            <a:off x="1155225" y="4364850"/>
            <a:ext cx="3205002" cy="696401"/>
          </a:xfrm>
          <a:prstGeom prst="rect">
            <a:avLst/>
          </a:prstGeom>
          <a:noFill/>
          <a:ln>
            <a:noFill/>
          </a:ln>
        </p:spPr>
      </p:pic>
      <p:pic>
        <p:nvPicPr>
          <p:cNvPr id="315" name="Google Shape;315;p18"/>
          <p:cNvPicPr preferRelativeResize="0"/>
          <p:nvPr/>
        </p:nvPicPr>
        <p:blipFill>
          <a:blip r:embed="rId7">
            <a:alphaModFix/>
          </a:blip>
          <a:stretch>
            <a:fillRect/>
          </a:stretch>
        </p:blipFill>
        <p:spPr>
          <a:xfrm>
            <a:off x="92300" y="2924950"/>
            <a:ext cx="1617300" cy="909726"/>
          </a:xfrm>
          <a:prstGeom prst="rect">
            <a:avLst/>
          </a:prstGeom>
          <a:noFill/>
          <a:ln>
            <a:noFill/>
          </a:ln>
        </p:spPr>
      </p:pic>
      <p:pic>
        <p:nvPicPr>
          <p:cNvPr id="316" name="Google Shape;316;p18"/>
          <p:cNvPicPr preferRelativeResize="0"/>
          <p:nvPr/>
        </p:nvPicPr>
        <p:blipFill>
          <a:blip r:embed="rId8">
            <a:alphaModFix/>
          </a:blip>
          <a:stretch>
            <a:fillRect/>
          </a:stretch>
        </p:blipFill>
        <p:spPr>
          <a:xfrm>
            <a:off x="6399376" y="1056850"/>
            <a:ext cx="2493476" cy="858350"/>
          </a:xfrm>
          <a:prstGeom prst="rect">
            <a:avLst/>
          </a:prstGeom>
          <a:noFill/>
          <a:ln>
            <a:noFill/>
          </a:ln>
        </p:spPr>
      </p:pic>
      <p:pic>
        <p:nvPicPr>
          <p:cNvPr id="317" name="Google Shape;317;p18"/>
          <p:cNvPicPr preferRelativeResize="0"/>
          <p:nvPr/>
        </p:nvPicPr>
        <p:blipFill>
          <a:blip r:embed="rId9">
            <a:alphaModFix/>
          </a:blip>
          <a:stretch>
            <a:fillRect/>
          </a:stretch>
        </p:blipFill>
        <p:spPr>
          <a:xfrm>
            <a:off x="7685100" y="3664929"/>
            <a:ext cx="1458900" cy="1193849"/>
          </a:xfrm>
          <a:prstGeom prst="rect">
            <a:avLst/>
          </a:prstGeom>
          <a:noFill/>
          <a:ln>
            <a:noFill/>
          </a:ln>
        </p:spPr>
      </p:pic>
      <p:pic>
        <p:nvPicPr>
          <p:cNvPr id="318" name="Google Shape;318;p18"/>
          <p:cNvPicPr preferRelativeResize="0"/>
          <p:nvPr/>
        </p:nvPicPr>
        <p:blipFill>
          <a:blip r:embed="rId10">
            <a:alphaModFix/>
          </a:blip>
          <a:stretch>
            <a:fillRect/>
          </a:stretch>
        </p:blipFill>
        <p:spPr>
          <a:xfrm>
            <a:off x="4847070" y="2293613"/>
            <a:ext cx="1951827" cy="502275"/>
          </a:xfrm>
          <a:prstGeom prst="rect">
            <a:avLst/>
          </a:prstGeom>
          <a:noFill/>
          <a:ln>
            <a:noFill/>
          </a:ln>
        </p:spPr>
      </p:pic>
      <p:pic>
        <p:nvPicPr>
          <p:cNvPr id="319" name="Google Shape;319;p18"/>
          <p:cNvPicPr preferRelativeResize="0"/>
          <p:nvPr/>
        </p:nvPicPr>
        <p:blipFill>
          <a:blip r:embed="rId11">
            <a:alphaModFix/>
          </a:blip>
          <a:stretch>
            <a:fillRect/>
          </a:stretch>
        </p:blipFill>
        <p:spPr>
          <a:xfrm>
            <a:off x="850427" y="2245824"/>
            <a:ext cx="2229477" cy="858350"/>
          </a:xfrm>
          <a:prstGeom prst="rect">
            <a:avLst/>
          </a:prstGeom>
          <a:noFill/>
          <a:ln>
            <a:noFill/>
          </a:ln>
        </p:spPr>
      </p:pic>
      <p:pic>
        <p:nvPicPr>
          <p:cNvPr id="320" name="Google Shape;320;p18"/>
          <p:cNvPicPr preferRelativeResize="0"/>
          <p:nvPr/>
        </p:nvPicPr>
        <p:blipFill>
          <a:blip r:embed="rId12">
            <a:alphaModFix/>
          </a:blip>
          <a:stretch>
            <a:fillRect/>
          </a:stretch>
        </p:blipFill>
        <p:spPr>
          <a:xfrm>
            <a:off x="4847075" y="4324630"/>
            <a:ext cx="2493475" cy="598869"/>
          </a:xfrm>
          <a:prstGeom prst="rect">
            <a:avLst/>
          </a:prstGeom>
          <a:noFill/>
          <a:ln>
            <a:noFill/>
          </a:ln>
        </p:spPr>
      </p:pic>
      <p:pic>
        <p:nvPicPr>
          <p:cNvPr id="321" name="Google Shape;321;p18"/>
          <p:cNvPicPr preferRelativeResize="0"/>
          <p:nvPr/>
        </p:nvPicPr>
        <p:blipFill>
          <a:blip r:embed="rId13">
            <a:alphaModFix/>
          </a:blip>
          <a:stretch>
            <a:fillRect/>
          </a:stretch>
        </p:blipFill>
        <p:spPr>
          <a:xfrm>
            <a:off x="2023150" y="0"/>
            <a:ext cx="1238425" cy="1238425"/>
          </a:xfrm>
          <a:prstGeom prst="rect">
            <a:avLst/>
          </a:prstGeom>
          <a:noFill/>
          <a:ln>
            <a:noFill/>
          </a:ln>
        </p:spPr>
      </p:pic>
      <p:pic>
        <p:nvPicPr>
          <p:cNvPr id="322" name="Google Shape;322;p18"/>
          <p:cNvPicPr preferRelativeResize="0"/>
          <p:nvPr/>
        </p:nvPicPr>
        <p:blipFill>
          <a:blip r:embed="rId14">
            <a:alphaModFix/>
          </a:blip>
          <a:stretch>
            <a:fillRect/>
          </a:stretch>
        </p:blipFill>
        <p:spPr>
          <a:xfrm>
            <a:off x="6798900" y="111023"/>
            <a:ext cx="2276399" cy="747215"/>
          </a:xfrm>
          <a:prstGeom prst="rect">
            <a:avLst/>
          </a:prstGeom>
          <a:noFill/>
          <a:ln>
            <a:noFill/>
          </a:ln>
        </p:spPr>
      </p:pic>
      <p:pic>
        <p:nvPicPr>
          <p:cNvPr id="323" name="Google Shape;323;p18"/>
          <p:cNvPicPr preferRelativeResize="0"/>
          <p:nvPr/>
        </p:nvPicPr>
        <p:blipFill>
          <a:blip r:embed="rId15">
            <a:alphaModFix/>
          </a:blip>
          <a:stretch>
            <a:fillRect/>
          </a:stretch>
        </p:blipFill>
        <p:spPr>
          <a:xfrm>
            <a:off x="7214024" y="1991694"/>
            <a:ext cx="1552226" cy="858350"/>
          </a:xfrm>
          <a:prstGeom prst="rect">
            <a:avLst/>
          </a:prstGeom>
          <a:noFill/>
          <a:ln>
            <a:noFill/>
          </a:ln>
        </p:spPr>
      </p:pic>
      <p:pic>
        <p:nvPicPr>
          <p:cNvPr id="324" name="Google Shape;324;p18"/>
          <p:cNvPicPr preferRelativeResize="0"/>
          <p:nvPr/>
        </p:nvPicPr>
        <p:blipFill>
          <a:blip r:embed="rId16">
            <a:alphaModFix/>
          </a:blip>
          <a:stretch>
            <a:fillRect/>
          </a:stretch>
        </p:blipFill>
        <p:spPr>
          <a:xfrm>
            <a:off x="2691375" y="3086200"/>
            <a:ext cx="1238425" cy="1238425"/>
          </a:xfrm>
          <a:prstGeom prst="rect">
            <a:avLst/>
          </a:prstGeom>
          <a:noFill/>
          <a:ln>
            <a:noFill/>
          </a:ln>
        </p:spPr>
      </p:pic>
      <p:pic>
        <p:nvPicPr>
          <p:cNvPr id="325" name="Google Shape;325;p18"/>
          <p:cNvPicPr preferRelativeResize="0"/>
          <p:nvPr/>
        </p:nvPicPr>
        <p:blipFill>
          <a:blip r:embed="rId17">
            <a:alphaModFix/>
          </a:blip>
          <a:stretch>
            <a:fillRect/>
          </a:stretch>
        </p:blipFill>
        <p:spPr>
          <a:xfrm>
            <a:off x="152400" y="34666"/>
            <a:ext cx="1823800" cy="1025884"/>
          </a:xfrm>
          <a:prstGeom prst="rect">
            <a:avLst/>
          </a:prstGeom>
          <a:noFill/>
          <a:ln>
            <a:noFill/>
          </a:ln>
        </p:spPr>
      </p:pic>
      <p:pic>
        <p:nvPicPr>
          <p:cNvPr id="326" name="Google Shape;326;p18"/>
          <p:cNvPicPr preferRelativeResize="0"/>
          <p:nvPr/>
        </p:nvPicPr>
        <p:blipFill>
          <a:blip r:embed="rId18">
            <a:alphaModFix/>
          </a:blip>
          <a:stretch>
            <a:fillRect/>
          </a:stretch>
        </p:blipFill>
        <p:spPr>
          <a:xfrm>
            <a:off x="3009238" y="1768964"/>
            <a:ext cx="1576806" cy="696400"/>
          </a:xfrm>
          <a:prstGeom prst="rect">
            <a:avLst/>
          </a:prstGeom>
          <a:noFill/>
          <a:ln>
            <a:noFill/>
          </a:ln>
        </p:spPr>
      </p:pic>
      <p:pic>
        <p:nvPicPr>
          <p:cNvPr id="327" name="Google Shape;327;p18"/>
          <p:cNvPicPr preferRelativeResize="0"/>
          <p:nvPr/>
        </p:nvPicPr>
        <p:blipFill>
          <a:blip r:embed="rId19">
            <a:alphaModFix/>
          </a:blip>
          <a:stretch>
            <a:fillRect/>
          </a:stretch>
        </p:blipFill>
        <p:spPr>
          <a:xfrm>
            <a:off x="3162511" y="1148150"/>
            <a:ext cx="1641615" cy="519488"/>
          </a:xfrm>
          <a:prstGeom prst="rect">
            <a:avLst/>
          </a:prstGeom>
          <a:noFill/>
          <a:ln>
            <a:noFill/>
          </a:ln>
        </p:spPr>
      </p:pic>
      <p:pic>
        <p:nvPicPr>
          <p:cNvPr id="328" name="Google Shape;328;p18"/>
          <p:cNvPicPr preferRelativeResize="0"/>
          <p:nvPr/>
        </p:nvPicPr>
        <p:blipFill>
          <a:blip r:embed="rId20">
            <a:alphaModFix/>
          </a:blip>
          <a:stretch>
            <a:fillRect/>
          </a:stretch>
        </p:blipFill>
        <p:spPr>
          <a:xfrm>
            <a:off x="5825847" y="3231869"/>
            <a:ext cx="2074374" cy="563400"/>
          </a:xfrm>
          <a:prstGeom prst="rect">
            <a:avLst/>
          </a:prstGeom>
          <a:noFill/>
          <a:ln>
            <a:noFill/>
          </a:ln>
        </p:spPr>
      </p:pic>
      <p:pic>
        <p:nvPicPr>
          <p:cNvPr id="329" name="Google Shape;329;p18"/>
          <p:cNvPicPr preferRelativeResize="0"/>
          <p:nvPr/>
        </p:nvPicPr>
        <p:blipFill>
          <a:blip r:embed="rId21">
            <a:alphaModFix/>
          </a:blip>
          <a:stretch>
            <a:fillRect/>
          </a:stretch>
        </p:blipFill>
        <p:spPr>
          <a:xfrm>
            <a:off x="1010225" y="3569803"/>
            <a:ext cx="1576800" cy="829397"/>
          </a:xfrm>
          <a:prstGeom prst="rect">
            <a:avLst/>
          </a:prstGeom>
          <a:noFill/>
          <a:ln>
            <a:noFill/>
          </a:ln>
        </p:spPr>
      </p:pic>
      <p:pic>
        <p:nvPicPr>
          <p:cNvPr id="330" name="Google Shape;330;p18"/>
          <p:cNvPicPr preferRelativeResize="0"/>
          <p:nvPr/>
        </p:nvPicPr>
        <p:blipFill>
          <a:blip r:embed="rId22">
            <a:alphaModFix/>
          </a:blip>
          <a:stretch>
            <a:fillRect/>
          </a:stretch>
        </p:blipFill>
        <p:spPr>
          <a:xfrm>
            <a:off x="4662848" y="1440309"/>
            <a:ext cx="1823799" cy="805515"/>
          </a:xfrm>
          <a:prstGeom prst="rect">
            <a:avLst/>
          </a:prstGeom>
          <a:noFill/>
          <a:ln>
            <a:noFill/>
          </a:ln>
        </p:spPr>
      </p:pic>
      <p:pic>
        <p:nvPicPr>
          <p:cNvPr id="331" name="Google Shape;331;p18"/>
          <p:cNvPicPr preferRelativeResize="0"/>
          <p:nvPr/>
        </p:nvPicPr>
        <p:blipFill>
          <a:blip r:embed="rId23">
            <a:alphaModFix/>
          </a:blip>
          <a:stretch>
            <a:fillRect/>
          </a:stretch>
        </p:blipFill>
        <p:spPr>
          <a:xfrm>
            <a:off x="76200" y="3893525"/>
            <a:ext cx="1025875" cy="1025875"/>
          </a:xfrm>
          <a:prstGeom prst="rect">
            <a:avLst/>
          </a:prstGeom>
          <a:noFill/>
          <a:ln>
            <a:noFill/>
          </a:ln>
        </p:spPr>
      </p:pic>
      <p:pic>
        <p:nvPicPr>
          <p:cNvPr id="332" name="Google Shape;332;p18"/>
          <p:cNvPicPr preferRelativeResize="0"/>
          <p:nvPr/>
        </p:nvPicPr>
        <p:blipFill>
          <a:blip r:embed="rId24">
            <a:alphaModFix/>
          </a:blip>
          <a:stretch>
            <a:fillRect/>
          </a:stretch>
        </p:blipFill>
        <p:spPr>
          <a:xfrm>
            <a:off x="4492450" y="0"/>
            <a:ext cx="1494234" cy="563400"/>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0" name="Shape 980"/>
        <p:cNvGrpSpPr/>
        <p:nvPr/>
      </p:nvGrpSpPr>
      <p:grpSpPr>
        <a:xfrm>
          <a:off x="0" y="0"/>
          <a:ext cx="0" cy="0"/>
          <a:chOff x="0" y="0"/>
          <a:chExt cx="0" cy="0"/>
        </a:xfrm>
      </p:grpSpPr>
      <p:sp>
        <p:nvSpPr>
          <p:cNvPr id="981" name="Google Shape;981;p72"/>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Data - 2D-View</a:t>
            </a:r>
            <a:endParaRPr/>
          </a:p>
        </p:txBody>
      </p:sp>
      <p:pic>
        <p:nvPicPr>
          <p:cNvPr id="982" name="Google Shape;982;p72"/>
          <p:cNvPicPr preferRelativeResize="0"/>
          <p:nvPr/>
        </p:nvPicPr>
        <p:blipFill rotWithShape="1">
          <a:blip r:embed="rId3">
            <a:alphaModFix/>
          </a:blip>
          <a:srcRect b="36269" l="0" r="23826" t="0"/>
          <a:stretch/>
        </p:blipFill>
        <p:spPr>
          <a:xfrm>
            <a:off x="2436550" y="1279025"/>
            <a:ext cx="3918001" cy="3277975"/>
          </a:xfrm>
          <a:prstGeom prst="rect">
            <a:avLst/>
          </a:prstGeom>
          <a:noFill/>
          <a:ln cap="flat" cmpd="sng" w="9525">
            <a:solidFill>
              <a:srgbClr val="404040"/>
            </a:solidFill>
            <a:prstDash val="solid"/>
            <a:round/>
            <a:headEnd len="sm" w="sm" type="none"/>
            <a:tailEnd len="sm" w="sm" type="none"/>
          </a:ln>
        </p:spPr>
      </p:pic>
      <p:sp>
        <p:nvSpPr>
          <p:cNvPr id="983" name="Google Shape;983;p72"/>
          <p:cNvSpPr txBox="1"/>
          <p:nvPr/>
        </p:nvSpPr>
        <p:spPr>
          <a:xfrm>
            <a:off x="3476550" y="4612125"/>
            <a:ext cx="199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a:ea typeface="Nunito"/>
                <a:cs typeface="Nunito"/>
                <a:sym typeface="Nunito"/>
              </a:rPr>
              <a:t>Retention time →</a:t>
            </a:r>
            <a:endParaRPr>
              <a:latin typeface="Nunito"/>
              <a:ea typeface="Nunito"/>
              <a:cs typeface="Nunito"/>
              <a:sym typeface="Nunito"/>
            </a:endParaRPr>
          </a:p>
        </p:txBody>
      </p:sp>
      <p:sp>
        <p:nvSpPr>
          <p:cNvPr id="984" name="Google Shape;984;p72"/>
          <p:cNvSpPr txBox="1"/>
          <p:nvPr/>
        </p:nvSpPr>
        <p:spPr>
          <a:xfrm rot="-5400000">
            <a:off x="1527525" y="2717913"/>
            <a:ext cx="985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a:ea typeface="Nunito"/>
                <a:cs typeface="Nunito"/>
                <a:sym typeface="Nunito"/>
              </a:rPr>
              <a:t>m/z</a:t>
            </a:r>
            <a:r>
              <a:rPr lang="en">
                <a:latin typeface="Nunito"/>
                <a:ea typeface="Nunito"/>
                <a:cs typeface="Nunito"/>
                <a:sym typeface="Nunito"/>
              </a:rPr>
              <a:t> →</a:t>
            </a:r>
            <a:endParaRPr>
              <a:latin typeface="Nunito"/>
              <a:ea typeface="Nunito"/>
              <a:cs typeface="Nunito"/>
              <a:sym typeface="Nunito"/>
            </a:endParaRPr>
          </a:p>
        </p:txBody>
      </p:sp>
      <p:sp>
        <p:nvSpPr>
          <p:cNvPr id="985" name="Google Shape;985;p72"/>
          <p:cNvSpPr txBox="1"/>
          <p:nvPr/>
        </p:nvSpPr>
        <p:spPr>
          <a:xfrm flipH="1">
            <a:off x="7126550" y="2610213"/>
            <a:ext cx="1325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a:ea typeface="Nunito"/>
                <a:cs typeface="Nunito"/>
                <a:sym typeface="Nunito"/>
              </a:rPr>
              <a:t>Color signifies intensity</a:t>
            </a:r>
            <a:endParaRPr>
              <a:latin typeface="Nunito"/>
              <a:ea typeface="Nunito"/>
              <a:cs typeface="Nunito"/>
              <a:sym typeface="Nunito"/>
            </a:endParaRPr>
          </a:p>
        </p:txBody>
      </p:sp>
      <p:sp>
        <p:nvSpPr>
          <p:cNvPr id="986" name="Google Shape;986;p72"/>
          <p:cNvSpPr/>
          <p:nvPr/>
        </p:nvSpPr>
        <p:spPr>
          <a:xfrm>
            <a:off x="5054000" y="1473975"/>
            <a:ext cx="134400" cy="84000"/>
          </a:xfrm>
          <a:prstGeom prst="rect">
            <a:avLst/>
          </a:prstGeom>
          <a:no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72"/>
          <p:cNvSpPr/>
          <p:nvPr/>
        </p:nvSpPr>
        <p:spPr>
          <a:xfrm>
            <a:off x="5218975" y="1790000"/>
            <a:ext cx="134400" cy="84000"/>
          </a:xfrm>
          <a:prstGeom prst="rect">
            <a:avLst/>
          </a:prstGeom>
          <a:no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72"/>
          <p:cNvSpPr/>
          <p:nvPr/>
        </p:nvSpPr>
        <p:spPr>
          <a:xfrm>
            <a:off x="5832950" y="1443050"/>
            <a:ext cx="134400" cy="84000"/>
          </a:xfrm>
          <a:prstGeom prst="rect">
            <a:avLst/>
          </a:prstGeom>
          <a:no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89" name="Google Shape;989;p72"/>
          <p:cNvCxnSpPr>
            <a:stCxn id="986" idx="3"/>
            <a:endCxn id="990" idx="3"/>
          </p:cNvCxnSpPr>
          <p:nvPr/>
        </p:nvCxnSpPr>
        <p:spPr>
          <a:xfrm>
            <a:off x="5188400" y="1515975"/>
            <a:ext cx="2349600" cy="430500"/>
          </a:xfrm>
          <a:prstGeom prst="straightConnector1">
            <a:avLst/>
          </a:prstGeom>
          <a:noFill/>
          <a:ln cap="flat" cmpd="sng" w="9525">
            <a:solidFill>
              <a:schemeClr val="dk2"/>
            </a:solidFill>
            <a:prstDash val="solid"/>
            <a:round/>
            <a:headEnd len="med" w="med" type="none"/>
            <a:tailEnd len="med" w="med" type="triangle"/>
          </a:ln>
        </p:spPr>
      </p:cxnSp>
      <p:cxnSp>
        <p:nvCxnSpPr>
          <p:cNvPr id="991" name="Google Shape;991;p72"/>
          <p:cNvCxnSpPr>
            <a:stCxn id="988" idx="3"/>
            <a:endCxn id="990" idx="3"/>
          </p:cNvCxnSpPr>
          <p:nvPr/>
        </p:nvCxnSpPr>
        <p:spPr>
          <a:xfrm>
            <a:off x="5967350" y="1485050"/>
            <a:ext cx="1570500" cy="461400"/>
          </a:xfrm>
          <a:prstGeom prst="straightConnector1">
            <a:avLst/>
          </a:prstGeom>
          <a:noFill/>
          <a:ln cap="flat" cmpd="sng" w="9525">
            <a:solidFill>
              <a:schemeClr val="dk2"/>
            </a:solidFill>
            <a:prstDash val="solid"/>
            <a:round/>
            <a:headEnd len="med" w="med" type="none"/>
            <a:tailEnd len="med" w="med" type="triangle"/>
          </a:ln>
        </p:spPr>
      </p:cxnSp>
      <p:cxnSp>
        <p:nvCxnSpPr>
          <p:cNvPr id="992" name="Google Shape;992;p72"/>
          <p:cNvCxnSpPr>
            <a:stCxn id="987" idx="3"/>
            <a:endCxn id="990" idx="3"/>
          </p:cNvCxnSpPr>
          <p:nvPr/>
        </p:nvCxnSpPr>
        <p:spPr>
          <a:xfrm>
            <a:off x="5353375" y="1832000"/>
            <a:ext cx="2184600" cy="114300"/>
          </a:xfrm>
          <a:prstGeom prst="straightConnector1">
            <a:avLst/>
          </a:prstGeom>
          <a:noFill/>
          <a:ln cap="flat" cmpd="sng" w="9525">
            <a:solidFill>
              <a:schemeClr val="dk2"/>
            </a:solidFill>
            <a:prstDash val="solid"/>
            <a:round/>
            <a:headEnd len="med" w="med" type="none"/>
            <a:tailEnd len="med" w="med" type="triangle"/>
          </a:ln>
        </p:spPr>
      </p:cxnSp>
      <p:sp>
        <p:nvSpPr>
          <p:cNvPr id="990" name="Google Shape;990;p72"/>
          <p:cNvSpPr txBox="1"/>
          <p:nvPr/>
        </p:nvSpPr>
        <p:spPr>
          <a:xfrm flipH="1">
            <a:off x="7537975" y="1746338"/>
            <a:ext cx="1325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a:ea typeface="Nunito"/>
                <a:cs typeface="Nunito"/>
                <a:sym typeface="Nunito"/>
              </a:rPr>
              <a:t>Features</a:t>
            </a:r>
            <a:endParaRPr>
              <a:latin typeface="Nunito"/>
              <a:ea typeface="Nunito"/>
              <a:cs typeface="Nunito"/>
              <a:sym typeface="Nunito"/>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6" name="Shape 996"/>
        <p:cNvGrpSpPr/>
        <p:nvPr/>
      </p:nvGrpSpPr>
      <p:grpSpPr>
        <a:xfrm>
          <a:off x="0" y="0"/>
          <a:ext cx="0" cy="0"/>
          <a:chOff x="0" y="0"/>
          <a:chExt cx="0" cy="0"/>
        </a:xfrm>
      </p:grpSpPr>
      <p:sp>
        <p:nvSpPr>
          <p:cNvPr id="997" name="Google Shape;997;p73"/>
          <p:cNvSpPr/>
          <p:nvPr/>
        </p:nvSpPr>
        <p:spPr>
          <a:xfrm>
            <a:off x="497150" y="1628800"/>
            <a:ext cx="1784700" cy="7698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73"/>
          <p:cNvSpPr txBox="1"/>
          <p:nvPr>
            <p:ph type="title"/>
          </p:nvPr>
        </p:nvSpPr>
        <p:spPr>
          <a:xfrm>
            <a:off x="1303800" y="598575"/>
            <a:ext cx="35391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Data - features</a:t>
            </a:r>
            <a:endParaRPr/>
          </a:p>
        </p:txBody>
      </p:sp>
      <p:sp>
        <p:nvSpPr>
          <p:cNvPr id="999" name="Google Shape;999;p73"/>
          <p:cNvSpPr/>
          <p:nvPr/>
        </p:nvSpPr>
        <p:spPr>
          <a:xfrm>
            <a:off x="2017825" y="2211975"/>
            <a:ext cx="158700" cy="1422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73"/>
          <p:cNvSpPr/>
          <p:nvPr/>
        </p:nvSpPr>
        <p:spPr>
          <a:xfrm>
            <a:off x="541700" y="2211975"/>
            <a:ext cx="158700" cy="1422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73"/>
          <p:cNvSpPr/>
          <p:nvPr/>
        </p:nvSpPr>
        <p:spPr>
          <a:xfrm>
            <a:off x="752575" y="2211975"/>
            <a:ext cx="158700" cy="1422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73"/>
          <p:cNvSpPr/>
          <p:nvPr/>
        </p:nvSpPr>
        <p:spPr>
          <a:xfrm>
            <a:off x="963450" y="2211975"/>
            <a:ext cx="158700" cy="142200"/>
          </a:xfrm>
          <a:prstGeom prst="rect">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73"/>
          <p:cNvSpPr/>
          <p:nvPr/>
        </p:nvSpPr>
        <p:spPr>
          <a:xfrm>
            <a:off x="1174325" y="2211975"/>
            <a:ext cx="158700" cy="142200"/>
          </a:xfrm>
          <a:prstGeom prst="rect">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73"/>
          <p:cNvSpPr/>
          <p:nvPr/>
        </p:nvSpPr>
        <p:spPr>
          <a:xfrm>
            <a:off x="1385200" y="2211975"/>
            <a:ext cx="158700" cy="142200"/>
          </a:xfrm>
          <a:prstGeom prst="rect">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73"/>
          <p:cNvSpPr/>
          <p:nvPr/>
        </p:nvSpPr>
        <p:spPr>
          <a:xfrm>
            <a:off x="1596075" y="2211975"/>
            <a:ext cx="158700" cy="142200"/>
          </a:xfrm>
          <a:prstGeom prst="rect">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73"/>
          <p:cNvSpPr/>
          <p:nvPr/>
        </p:nvSpPr>
        <p:spPr>
          <a:xfrm>
            <a:off x="1806950" y="2211975"/>
            <a:ext cx="158700" cy="1422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73"/>
          <p:cNvSpPr/>
          <p:nvPr/>
        </p:nvSpPr>
        <p:spPr>
          <a:xfrm>
            <a:off x="752575" y="1942600"/>
            <a:ext cx="158700" cy="1422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73"/>
          <p:cNvSpPr/>
          <p:nvPr/>
        </p:nvSpPr>
        <p:spPr>
          <a:xfrm>
            <a:off x="963450" y="1942600"/>
            <a:ext cx="158700" cy="1422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73"/>
          <p:cNvSpPr/>
          <p:nvPr/>
        </p:nvSpPr>
        <p:spPr>
          <a:xfrm>
            <a:off x="1174325" y="1942600"/>
            <a:ext cx="158700" cy="142200"/>
          </a:xfrm>
          <a:prstGeom prst="rect">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73"/>
          <p:cNvSpPr/>
          <p:nvPr/>
        </p:nvSpPr>
        <p:spPr>
          <a:xfrm>
            <a:off x="1385200" y="1942600"/>
            <a:ext cx="158700" cy="142200"/>
          </a:xfrm>
          <a:prstGeom prst="rect">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73"/>
          <p:cNvSpPr/>
          <p:nvPr/>
        </p:nvSpPr>
        <p:spPr>
          <a:xfrm>
            <a:off x="1596075" y="1942600"/>
            <a:ext cx="158700" cy="1422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73"/>
          <p:cNvSpPr/>
          <p:nvPr/>
        </p:nvSpPr>
        <p:spPr>
          <a:xfrm>
            <a:off x="1806950" y="1942600"/>
            <a:ext cx="158700" cy="1422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73"/>
          <p:cNvSpPr/>
          <p:nvPr/>
        </p:nvSpPr>
        <p:spPr>
          <a:xfrm>
            <a:off x="963450" y="1673225"/>
            <a:ext cx="158700" cy="1422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73"/>
          <p:cNvSpPr/>
          <p:nvPr/>
        </p:nvSpPr>
        <p:spPr>
          <a:xfrm>
            <a:off x="1174325" y="1673225"/>
            <a:ext cx="158700" cy="142200"/>
          </a:xfrm>
          <a:prstGeom prst="rect">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73"/>
          <p:cNvSpPr/>
          <p:nvPr/>
        </p:nvSpPr>
        <p:spPr>
          <a:xfrm>
            <a:off x="1385200" y="1673225"/>
            <a:ext cx="158700" cy="1422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73"/>
          <p:cNvSpPr/>
          <p:nvPr/>
        </p:nvSpPr>
        <p:spPr>
          <a:xfrm>
            <a:off x="1596075" y="1673225"/>
            <a:ext cx="158700" cy="1422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73"/>
          <p:cNvSpPr/>
          <p:nvPr/>
        </p:nvSpPr>
        <p:spPr>
          <a:xfrm>
            <a:off x="1806950" y="1673225"/>
            <a:ext cx="158700" cy="142200"/>
          </a:xfrm>
          <a:prstGeom prst="rect">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18" name="Google Shape;1018;p73"/>
          <p:cNvGrpSpPr/>
          <p:nvPr/>
        </p:nvGrpSpPr>
        <p:grpSpPr>
          <a:xfrm>
            <a:off x="497150" y="2741425"/>
            <a:ext cx="1784700" cy="769800"/>
            <a:chOff x="3281500" y="3075625"/>
            <a:chExt cx="1784700" cy="769800"/>
          </a:xfrm>
        </p:grpSpPr>
        <p:sp>
          <p:nvSpPr>
            <p:cNvPr id="1019" name="Google Shape;1019;p73"/>
            <p:cNvSpPr/>
            <p:nvPr/>
          </p:nvSpPr>
          <p:spPr>
            <a:xfrm>
              <a:off x="3366763" y="3658800"/>
              <a:ext cx="158700" cy="1422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73"/>
            <p:cNvSpPr/>
            <p:nvPr/>
          </p:nvSpPr>
          <p:spPr>
            <a:xfrm>
              <a:off x="3577638" y="3658800"/>
              <a:ext cx="158700" cy="1422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73"/>
            <p:cNvSpPr/>
            <p:nvPr/>
          </p:nvSpPr>
          <p:spPr>
            <a:xfrm>
              <a:off x="3788513" y="3658800"/>
              <a:ext cx="158700" cy="142200"/>
            </a:xfrm>
            <a:prstGeom prst="rect">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73"/>
            <p:cNvSpPr/>
            <p:nvPr/>
          </p:nvSpPr>
          <p:spPr>
            <a:xfrm>
              <a:off x="3999388" y="3658800"/>
              <a:ext cx="158700" cy="142200"/>
            </a:xfrm>
            <a:prstGeom prst="rect">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73"/>
            <p:cNvSpPr/>
            <p:nvPr/>
          </p:nvSpPr>
          <p:spPr>
            <a:xfrm>
              <a:off x="4421138" y="3658800"/>
              <a:ext cx="158700" cy="142200"/>
            </a:xfrm>
            <a:prstGeom prst="rect">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73"/>
            <p:cNvSpPr/>
            <p:nvPr/>
          </p:nvSpPr>
          <p:spPr>
            <a:xfrm>
              <a:off x="4632013" y="3658800"/>
              <a:ext cx="158700" cy="1422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73"/>
            <p:cNvSpPr/>
            <p:nvPr/>
          </p:nvSpPr>
          <p:spPr>
            <a:xfrm>
              <a:off x="4842888" y="3658800"/>
              <a:ext cx="158700" cy="1422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73"/>
            <p:cNvSpPr/>
            <p:nvPr/>
          </p:nvSpPr>
          <p:spPr>
            <a:xfrm>
              <a:off x="3577638" y="3389425"/>
              <a:ext cx="158700" cy="1422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73"/>
            <p:cNvSpPr/>
            <p:nvPr/>
          </p:nvSpPr>
          <p:spPr>
            <a:xfrm>
              <a:off x="4210263" y="3389425"/>
              <a:ext cx="158700" cy="142200"/>
            </a:xfrm>
            <a:prstGeom prst="rect">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73"/>
            <p:cNvSpPr/>
            <p:nvPr/>
          </p:nvSpPr>
          <p:spPr>
            <a:xfrm>
              <a:off x="4632013" y="3389425"/>
              <a:ext cx="158700" cy="1422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73"/>
            <p:cNvSpPr/>
            <p:nvPr/>
          </p:nvSpPr>
          <p:spPr>
            <a:xfrm>
              <a:off x="3788513" y="3120050"/>
              <a:ext cx="158700" cy="1422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73"/>
            <p:cNvSpPr/>
            <p:nvPr/>
          </p:nvSpPr>
          <p:spPr>
            <a:xfrm>
              <a:off x="3999388" y="3120050"/>
              <a:ext cx="158700" cy="1422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73"/>
            <p:cNvSpPr/>
            <p:nvPr/>
          </p:nvSpPr>
          <p:spPr>
            <a:xfrm>
              <a:off x="4421138" y="3120050"/>
              <a:ext cx="158700" cy="1422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73"/>
            <p:cNvSpPr/>
            <p:nvPr/>
          </p:nvSpPr>
          <p:spPr>
            <a:xfrm>
              <a:off x="4632013" y="3120050"/>
              <a:ext cx="158700" cy="1422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73"/>
            <p:cNvSpPr/>
            <p:nvPr/>
          </p:nvSpPr>
          <p:spPr>
            <a:xfrm>
              <a:off x="3281500" y="3075625"/>
              <a:ext cx="1784700" cy="7698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4" name="Google Shape;1034;p73"/>
          <p:cNvGrpSpPr/>
          <p:nvPr/>
        </p:nvGrpSpPr>
        <p:grpSpPr>
          <a:xfrm>
            <a:off x="537200" y="4048500"/>
            <a:ext cx="1704600" cy="234000"/>
            <a:chOff x="5522825" y="3130450"/>
            <a:chExt cx="1704600" cy="234000"/>
          </a:xfrm>
        </p:grpSpPr>
        <p:sp>
          <p:nvSpPr>
            <p:cNvPr id="1035" name="Google Shape;1035;p73"/>
            <p:cNvSpPr/>
            <p:nvPr/>
          </p:nvSpPr>
          <p:spPr>
            <a:xfrm>
              <a:off x="5540125" y="3161650"/>
              <a:ext cx="158700" cy="1422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73"/>
            <p:cNvSpPr/>
            <p:nvPr/>
          </p:nvSpPr>
          <p:spPr>
            <a:xfrm>
              <a:off x="5751000" y="3161650"/>
              <a:ext cx="158700" cy="1422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73"/>
            <p:cNvSpPr/>
            <p:nvPr/>
          </p:nvSpPr>
          <p:spPr>
            <a:xfrm>
              <a:off x="5961875" y="3161650"/>
              <a:ext cx="158700" cy="142200"/>
            </a:xfrm>
            <a:prstGeom prst="rect">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73"/>
            <p:cNvSpPr/>
            <p:nvPr/>
          </p:nvSpPr>
          <p:spPr>
            <a:xfrm>
              <a:off x="6172750" y="3161650"/>
              <a:ext cx="158700" cy="142200"/>
            </a:xfrm>
            <a:prstGeom prst="rect">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73"/>
            <p:cNvSpPr/>
            <p:nvPr/>
          </p:nvSpPr>
          <p:spPr>
            <a:xfrm>
              <a:off x="6383625" y="3161650"/>
              <a:ext cx="158700" cy="142200"/>
            </a:xfrm>
            <a:prstGeom prst="rect">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73"/>
            <p:cNvSpPr/>
            <p:nvPr/>
          </p:nvSpPr>
          <p:spPr>
            <a:xfrm>
              <a:off x="6594500" y="3161650"/>
              <a:ext cx="158700" cy="142200"/>
            </a:xfrm>
            <a:prstGeom prst="rect">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73"/>
            <p:cNvSpPr/>
            <p:nvPr/>
          </p:nvSpPr>
          <p:spPr>
            <a:xfrm>
              <a:off x="6805375" y="3161650"/>
              <a:ext cx="158700" cy="1422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73"/>
            <p:cNvSpPr/>
            <p:nvPr/>
          </p:nvSpPr>
          <p:spPr>
            <a:xfrm>
              <a:off x="7016250" y="3161650"/>
              <a:ext cx="158700" cy="1422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73"/>
            <p:cNvSpPr/>
            <p:nvPr/>
          </p:nvSpPr>
          <p:spPr>
            <a:xfrm>
              <a:off x="5522825" y="3130450"/>
              <a:ext cx="1704600" cy="234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44" name="Google Shape;1044;p73"/>
          <p:cNvSpPr txBox="1"/>
          <p:nvPr/>
        </p:nvSpPr>
        <p:spPr>
          <a:xfrm>
            <a:off x="2399975" y="1782675"/>
            <a:ext cx="1704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a:ea typeface="Nunito"/>
                <a:cs typeface="Nunito"/>
                <a:sym typeface="Nunito"/>
              </a:rPr>
              <a:t>Ideal feature</a:t>
            </a:r>
            <a:endParaRPr>
              <a:latin typeface="Nunito"/>
              <a:ea typeface="Nunito"/>
              <a:cs typeface="Nunito"/>
              <a:sym typeface="Nunito"/>
            </a:endParaRPr>
          </a:p>
        </p:txBody>
      </p:sp>
      <p:sp>
        <p:nvSpPr>
          <p:cNvPr id="1045" name="Google Shape;1045;p73"/>
          <p:cNvSpPr txBox="1"/>
          <p:nvPr/>
        </p:nvSpPr>
        <p:spPr>
          <a:xfrm>
            <a:off x="2399975" y="2926225"/>
            <a:ext cx="1704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a:ea typeface="Nunito"/>
                <a:cs typeface="Nunito"/>
                <a:sym typeface="Nunito"/>
              </a:rPr>
              <a:t>Missing values</a:t>
            </a:r>
            <a:endParaRPr>
              <a:latin typeface="Nunito"/>
              <a:ea typeface="Nunito"/>
              <a:cs typeface="Nunito"/>
              <a:sym typeface="Nunito"/>
            </a:endParaRPr>
          </a:p>
        </p:txBody>
      </p:sp>
      <p:sp>
        <p:nvSpPr>
          <p:cNvPr id="1046" name="Google Shape;1046;p73"/>
          <p:cNvSpPr txBox="1"/>
          <p:nvPr/>
        </p:nvSpPr>
        <p:spPr>
          <a:xfrm>
            <a:off x="2399975" y="3965400"/>
            <a:ext cx="1784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a:ea typeface="Nunito"/>
                <a:cs typeface="Nunito"/>
                <a:sym typeface="Nunito"/>
              </a:rPr>
              <a:t>Missing mass traces</a:t>
            </a:r>
            <a:endParaRPr>
              <a:latin typeface="Nunito"/>
              <a:ea typeface="Nunito"/>
              <a:cs typeface="Nunito"/>
              <a:sym typeface="Nunito"/>
            </a:endParaRPr>
          </a:p>
        </p:txBody>
      </p:sp>
      <p:grpSp>
        <p:nvGrpSpPr>
          <p:cNvPr id="1047" name="Google Shape;1047;p73"/>
          <p:cNvGrpSpPr/>
          <p:nvPr/>
        </p:nvGrpSpPr>
        <p:grpSpPr>
          <a:xfrm>
            <a:off x="4740975" y="1597875"/>
            <a:ext cx="1784700" cy="769800"/>
            <a:chOff x="5935775" y="1595375"/>
            <a:chExt cx="1784700" cy="769800"/>
          </a:xfrm>
        </p:grpSpPr>
        <p:sp>
          <p:nvSpPr>
            <p:cNvPr id="1048" name="Google Shape;1048;p73"/>
            <p:cNvSpPr/>
            <p:nvPr/>
          </p:nvSpPr>
          <p:spPr>
            <a:xfrm>
              <a:off x="5999700" y="2178550"/>
              <a:ext cx="158700" cy="142200"/>
            </a:xfrm>
            <a:prstGeom prst="rect">
              <a:avLst/>
            </a:prstGeom>
            <a:solidFill>
              <a:srgbClr val="F6B2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73"/>
            <p:cNvSpPr/>
            <p:nvPr/>
          </p:nvSpPr>
          <p:spPr>
            <a:xfrm>
              <a:off x="6210575" y="2178550"/>
              <a:ext cx="158700" cy="142200"/>
            </a:xfrm>
            <a:prstGeom prst="rect">
              <a:avLst/>
            </a:prstGeom>
            <a:solidFill>
              <a:srgbClr val="F6B2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73"/>
            <p:cNvSpPr/>
            <p:nvPr/>
          </p:nvSpPr>
          <p:spPr>
            <a:xfrm>
              <a:off x="6421450" y="2178550"/>
              <a:ext cx="158700" cy="142200"/>
            </a:xfrm>
            <a:prstGeom prst="rect">
              <a:avLst/>
            </a:prstGeom>
            <a:solidFill>
              <a:srgbClr val="F6B2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73"/>
            <p:cNvSpPr/>
            <p:nvPr/>
          </p:nvSpPr>
          <p:spPr>
            <a:xfrm>
              <a:off x="6632325" y="2178550"/>
              <a:ext cx="158700" cy="142200"/>
            </a:xfrm>
            <a:prstGeom prst="rect">
              <a:avLst/>
            </a:prstGeom>
            <a:solidFill>
              <a:srgbClr val="F6B2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73"/>
            <p:cNvSpPr/>
            <p:nvPr/>
          </p:nvSpPr>
          <p:spPr>
            <a:xfrm>
              <a:off x="6843200" y="2178550"/>
              <a:ext cx="158700" cy="142200"/>
            </a:xfrm>
            <a:prstGeom prst="rect">
              <a:avLst/>
            </a:prstGeom>
            <a:solidFill>
              <a:srgbClr val="F6B2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73"/>
            <p:cNvSpPr/>
            <p:nvPr/>
          </p:nvSpPr>
          <p:spPr>
            <a:xfrm>
              <a:off x="7054075" y="2178550"/>
              <a:ext cx="158700" cy="142200"/>
            </a:xfrm>
            <a:prstGeom prst="rect">
              <a:avLst/>
            </a:prstGeom>
            <a:solidFill>
              <a:srgbClr val="F6B2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73"/>
            <p:cNvSpPr/>
            <p:nvPr/>
          </p:nvSpPr>
          <p:spPr>
            <a:xfrm>
              <a:off x="7264950" y="2178550"/>
              <a:ext cx="158700" cy="142200"/>
            </a:xfrm>
            <a:prstGeom prst="rect">
              <a:avLst/>
            </a:prstGeom>
            <a:solidFill>
              <a:srgbClr val="F6B2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73"/>
            <p:cNvSpPr/>
            <p:nvPr/>
          </p:nvSpPr>
          <p:spPr>
            <a:xfrm>
              <a:off x="7475825" y="2178550"/>
              <a:ext cx="158700" cy="142200"/>
            </a:xfrm>
            <a:prstGeom prst="rect">
              <a:avLst/>
            </a:prstGeom>
            <a:solidFill>
              <a:srgbClr val="F6B2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73"/>
            <p:cNvSpPr/>
            <p:nvPr/>
          </p:nvSpPr>
          <p:spPr>
            <a:xfrm>
              <a:off x="6210575" y="1909175"/>
              <a:ext cx="158700" cy="142200"/>
            </a:xfrm>
            <a:prstGeom prst="rect">
              <a:avLst/>
            </a:prstGeom>
            <a:solidFill>
              <a:srgbClr val="F6B2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73"/>
            <p:cNvSpPr/>
            <p:nvPr/>
          </p:nvSpPr>
          <p:spPr>
            <a:xfrm>
              <a:off x="6421450" y="1909175"/>
              <a:ext cx="158700" cy="142200"/>
            </a:xfrm>
            <a:prstGeom prst="rect">
              <a:avLst/>
            </a:prstGeom>
            <a:solidFill>
              <a:srgbClr val="F6B2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73"/>
            <p:cNvSpPr/>
            <p:nvPr/>
          </p:nvSpPr>
          <p:spPr>
            <a:xfrm>
              <a:off x="6632325" y="1909175"/>
              <a:ext cx="158700" cy="142200"/>
            </a:xfrm>
            <a:prstGeom prst="rect">
              <a:avLst/>
            </a:prstGeom>
            <a:solidFill>
              <a:srgbClr val="F6B2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73"/>
            <p:cNvSpPr/>
            <p:nvPr/>
          </p:nvSpPr>
          <p:spPr>
            <a:xfrm>
              <a:off x="6843200" y="1909175"/>
              <a:ext cx="158700" cy="142200"/>
            </a:xfrm>
            <a:prstGeom prst="rect">
              <a:avLst/>
            </a:prstGeom>
            <a:solidFill>
              <a:srgbClr val="F6B2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73"/>
            <p:cNvSpPr/>
            <p:nvPr/>
          </p:nvSpPr>
          <p:spPr>
            <a:xfrm>
              <a:off x="7054075" y="1909175"/>
              <a:ext cx="158700" cy="142200"/>
            </a:xfrm>
            <a:prstGeom prst="rect">
              <a:avLst/>
            </a:prstGeom>
            <a:solidFill>
              <a:srgbClr val="F6B2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73"/>
            <p:cNvSpPr/>
            <p:nvPr/>
          </p:nvSpPr>
          <p:spPr>
            <a:xfrm>
              <a:off x="7264950" y="1909175"/>
              <a:ext cx="158700" cy="142200"/>
            </a:xfrm>
            <a:prstGeom prst="rect">
              <a:avLst/>
            </a:prstGeom>
            <a:solidFill>
              <a:srgbClr val="F6B2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73"/>
            <p:cNvSpPr/>
            <p:nvPr/>
          </p:nvSpPr>
          <p:spPr>
            <a:xfrm>
              <a:off x="6421450" y="1639800"/>
              <a:ext cx="158700" cy="142200"/>
            </a:xfrm>
            <a:prstGeom prst="rect">
              <a:avLst/>
            </a:prstGeom>
            <a:solidFill>
              <a:srgbClr val="F6B2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73"/>
            <p:cNvSpPr/>
            <p:nvPr/>
          </p:nvSpPr>
          <p:spPr>
            <a:xfrm>
              <a:off x="6632325" y="1639800"/>
              <a:ext cx="158700" cy="142200"/>
            </a:xfrm>
            <a:prstGeom prst="rect">
              <a:avLst/>
            </a:prstGeom>
            <a:solidFill>
              <a:srgbClr val="F6B2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73"/>
            <p:cNvSpPr/>
            <p:nvPr/>
          </p:nvSpPr>
          <p:spPr>
            <a:xfrm>
              <a:off x="6843200" y="1639800"/>
              <a:ext cx="158700" cy="142200"/>
            </a:xfrm>
            <a:prstGeom prst="rect">
              <a:avLst/>
            </a:prstGeom>
            <a:solidFill>
              <a:srgbClr val="F6B2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73"/>
            <p:cNvSpPr/>
            <p:nvPr/>
          </p:nvSpPr>
          <p:spPr>
            <a:xfrm>
              <a:off x="7054075" y="1639800"/>
              <a:ext cx="158700" cy="142200"/>
            </a:xfrm>
            <a:prstGeom prst="rect">
              <a:avLst/>
            </a:prstGeom>
            <a:solidFill>
              <a:srgbClr val="F6B2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73"/>
            <p:cNvSpPr/>
            <p:nvPr/>
          </p:nvSpPr>
          <p:spPr>
            <a:xfrm>
              <a:off x="7264950" y="1639800"/>
              <a:ext cx="158700" cy="142200"/>
            </a:xfrm>
            <a:prstGeom prst="rect">
              <a:avLst/>
            </a:prstGeom>
            <a:solidFill>
              <a:srgbClr val="F6B2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73"/>
            <p:cNvSpPr/>
            <p:nvPr/>
          </p:nvSpPr>
          <p:spPr>
            <a:xfrm>
              <a:off x="5935775" y="1595375"/>
              <a:ext cx="1784700" cy="7698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68" name="Google Shape;1068;p73"/>
          <p:cNvSpPr txBox="1"/>
          <p:nvPr/>
        </p:nvSpPr>
        <p:spPr>
          <a:xfrm>
            <a:off x="6763425" y="1782675"/>
            <a:ext cx="1704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a:ea typeface="Nunito"/>
                <a:cs typeface="Nunito"/>
                <a:sym typeface="Nunito"/>
              </a:rPr>
              <a:t>Low intensity</a:t>
            </a:r>
            <a:endParaRPr>
              <a:latin typeface="Nunito"/>
              <a:ea typeface="Nunito"/>
              <a:cs typeface="Nunito"/>
              <a:sym typeface="Nunito"/>
            </a:endParaRPr>
          </a:p>
        </p:txBody>
      </p:sp>
      <p:sp>
        <p:nvSpPr>
          <p:cNvPr id="1069" name="Google Shape;1069;p73"/>
          <p:cNvSpPr txBox="1"/>
          <p:nvPr/>
        </p:nvSpPr>
        <p:spPr>
          <a:xfrm>
            <a:off x="5980725" y="2926225"/>
            <a:ext cx="2049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a:ea typeface="Nunito"/>
                <a:cs typeface="Nunito"/>
                <a:sym typeface="Nunito"/>
              </a:rPr>
              <a:t>Many other problems</a:t>
            </a:r>
            <a:endParaRPr>
              <a:latin typeface="Nunito"/>
              <a:ea typeface="Nunito"/>
              <a:cs typeface="Nunito"/>
              <a:sym typeface="Nunito"/>
            </a:endParaRPr>
          </a:p>
        </p:txBody>
      </p:sp>
      <p:sp>
        <p:nvSpPr>
          <p:cNvPr id="1070" name="Google Shape;1070;p73"/>
          <p:cNvSpPr/>
          <p:nvPr/>
        </p:nvSpPr>
        <p:spPr>
          <a:xfrm>
            <a:off x="1998025" y="1942600"/>
            <a:ext cx="158700" cy="142200"/>
          </a:xfrm>
          <a:prstGeom prst="rect">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73"/>
          <p:cNvSpPr/>
          <p:nvPr/>
        </p:nvSpPr>
        <p:spPr>
          <a:xfrm>
            <a:off x="1998025" y="1673225"/>
            <a:ext cx="158700" cy="142200"/>
          </a:xfrm>
          <a:prstGeom prst="rect">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73"/>
          <p:cNvSpPr/>
          <p:nvPr/>
        </p:nvSpPr>
        <p:spPr>
          <a:xfrm>
            <a:off x="541700" y="1942600"/>
            <a:ext cx="158700" cy="142200"/>
          </a:xfrm>
          <a:prstGeom prst="rect">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73"/>
          <p:cNvSpPr/>
          <p:nvPr/>
        </p:nvSpPr>
        <p:spPr>
          <a:xfrm>
            <a:off x="752575" y="1673225"/>
            <a:ext cx="158700" cy="142200"/>
          </a:xfrm>
          <a:prstGeom prst="rect">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73"/>
          <p:cNvSpPr/>
          <p:nvPr/>
        </p:nvSpPr>
        <p:spPr>
          <a:xfrm>
            <a:off x="541700" y="1673225"/>
            <a:ext cx="158700" cy="142200"/>
          </a:xfrm>
          <a:prstGeom prst="rect">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104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1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4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3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4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4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6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6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8" name="Shape 1078"/>
        <p:cNvGrpSpPr/>
        <p:nvPr/>
      </p:nvGrpSpPr>
      <p:grpSpPr>
        <a:xfrm>
          <a:off x="0" y="0"/>
          <a:ext cx="0" cy="0"/>
          <a:chOff x="0" y="0"/>
          <a:chExt cx="0" cy="0"/>
        </a:xfrm>
      </p:grpSpPr>
      <p:sp>
        <p:nvSpPr>
          <p:cNvPr id="1079" name="Google Shape;1079;p74"/>
          <p:cNvSpPr txBox="1"/>
          <p:nvPr>
            <p:ph type="title"/>
          </p:nvPr>
        </p:nvSpPr>
        <p:spPr>
          <a:xfrm>
            <a:off x="1303800" y="598575"/>
            <a:ext cx="33492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Data - samples</a:t>
            </a:r>
            <a:endParaRPr/>
          </a:p>
        </p:txBody>
      </p:sp>
      <p:pic>
        <p:nvPicPr>
          <p:cNvPr id="1080" name="Google Shape;1080;p74"/>
          <p:cNvPicPr preferRelativeResize="0"/>
          <p:nvPr/>
        </p:nvPicPr>
        <p:blipFill rotWithShape="1">
          <a:blip r:embed="rId3">
            <a:alphaModFix/>
          </a:blip>
          <a:srcRect b="36269" l="0" r="23826" t="0"/>
          <a:stretch/>
        </p:blipFill>
        <p:spPr>
          <a:xfrm>
            <a:off x="4271875" y="704163"/>
            <a:ext cx="3918001" cy="3277975"/>
          </a:xfrm>
          <a:prstGeom prst="rect">
            <a:avLst/>
          </a:prstGeom>
          <a:noFill/>
          <a:ln cap="flat" cmpd="sng" w="19050">
            <a:solidFill>
              <a:srgbClr val="000000"/>
            </a:solidFill>
            <a:prstDash val="solid"/>
            <a:round/>
            <a:headEnd len="sm" w="sm" type="none"/>
            <a:tailEnd len="sm" w="sm" type="none"/>
          </a:ln>
        </p:spPr>
      </p:pic>
      <p:pic>
        <p:nvPicPr>
          <p:cNvPr id="1081" name="Google Shape;1081;p74"/>
          <p:cNvPicPr preferRelativeResize="0"/>
          <p:nvPr/>
        </p:nvPicPr>
        <p:blipFill rotWithShape="1">
          <a:blip r:embed="rId3">
            <a:alphaModFix/>
          </a:blip>
          <a:srcRect b="36269" l="0" r="23826" t="0"/>
          <a:stretch/>
        </p:blipFill>
        <p:spPr>
          <a:xfrm>
            <a:off x="4424275" y="856563"/>
            <a:ext cx="3918001" cy="3277975"/>
          </a:xfrm>
          <a:prstGeom prst="rect">
            <a:avLst/>
          </a:prstGeom>
          <a:noFill/>
          <a:ln cap="flat" cmpd="sng" w="19050">
            <a:solidFill>
              <a:srgbClr val="404040"/>
            </a:solidFill>
            <a:prstDash val="solid"/>
            <a:round/>
            <a:headEnd len="sm" w="sm" type="none"/>
            <a:tailEnd len="sm" w="sm" type="none"/>
          </a:ln>
        </p:spPr>
      </p:pic>
      <p:pic>
        <p:nvPicPr>
          <p:cNvPr id="1082" name="Google Shape;1082;p74"/>
          <p:cNvPicPr preferRelativeResize="0"/>
          <p:nvPr/>
        </p:nvPicPr>
        <p:blipFill rotWithShape="1">
          <a:blip r:embed="rId3">
            <a:alphaModFix/>
          </a:blip>
          <a:srcRect b="36269" l="0" r="23826" t="0"/>
          <a:stretch/>
        </p:blipFill>
        <p:spPr>
          <a:xfrm>
            <a:off x="4576675" y="1008963"/>
            <a:ext cx="3918001" cy="3277975"/>
          </a:xfrm>
          <a:prstGeom prst="rect">
            <a:avLst/>
          </a:prstGeom>
          <a:noFill/>
          <a:ln cap="flat" cmpd="sng" w="19050">
            <a:solidFill>
              <a:srgbClr val="404040"/>
            </a:solidFill>
            <a:prstDash val="solid"/>
            <a:round/>
            <a:headEnd len="sm" w="sm" type="none"/>
            <a:tailEnd len="sm" w="sm" type="none"/>
          </a:ln>
        </p:spPr>
      </p:pic>
      <p:pic>
        <p:nvPicPr>
          <p:cNvPr id="1083" name="Google Shape;1083;p74"/>
          <p:cNvPicPr preferRelativeResize="0"/>
          <p:nvPr/>
        </p:nvPicPr>
        <p:blipFill rotWithShape="1">
          <a:blip r:embed="rId3">
            <a:alphaModFix/>
          </a:blip>
          <a:srcRect b="36269" l="0" r="23826" t="0"/>
          <a:stretch/>
        </p:blipFill>
        <p:spPr>
          <a:xfrm>
            <a:off x="4729075" y="1161363"/>
            <a:ext cx="3918001" cy="3277975"/>
          </a:xfrm>
          <a:prstGeom prst="rect">
            <a:avLst/>
          </a:prstGeom>
          <a:noFill/>
          <a:ln cap="flat" cmpd="sng" w="19050">
            <a:solidFill>
              <a:srgbClr val="404040"/>
            </a:solidFill>
            <a:prstDash val="solid"/>
            <a:round/>
            <a:headEnd len="sm" w="sm" type="none"/>
            <a:tailEnd len="sm" w="sm" type="none"/>
          </a:ln>
        </p:spPr>
      </p:pic>
      <p:pic>
        <p:nvPicPr>
          <p:cNvPr id="1084" name="Google Shape;1084;p74"/>
          <p:cNvPicPr preferRelativeResize="0"/>
          <p:nvPr/>
        </p:nvPicPr>
        <p:blipFill rotWithShape="1">
          <a:blip r:embed="rId3">
            <a:alphaModFix/>
          </a:blip>
          <a:srcRect b="36269" l="0" r="23826" t="0"/>
          <a:stretch/>
        </p:blipFill>
        <p:spPr>
          <a:xfrm>
            <a:off x="4881475" y="1313763"/>
            <a:ext cx="3918001" cy="3277975"/>
          </a:xfrm>
          <a:prstGeom prst="rect">
            <a:avLst/>
          </a:prstGeom>
          <a:noFill/>
          <a:ln cap="flat" cmpd="sng" w="19050">
            <a:solidFill>
              <a:srgbClr val="404040"/>
            </a:solidFill>
            <a:prstDash val="solid"/>
            <a:round/>
            <a:headEnd len="sm" w="sm" type="none"/>
            <a:tailEnd len="sm" w="sm" type="none"/>
          </a:ln>
        </p:spPr>
      </p:pic>
      <p:cxnSp>
        <p:nvCxnSpPr>
          <p:cNvPr id="1085" name="Google Shape;1085;p74"/>
          <p:cNvCxnSpPr/>
          <p:nvPr/>
        </p:nvCxnSpPr>
        <p:spPr>
          <a:xfrm>
            <a:off x="3944200" y="3975075"/>
            <a:ext cx="708900" cy="708900"/>
          </a:xfrm>
          <a:prstGeom prst="straightConnector1">
            <a:avLst/>
          </a:prstGeom>
          <a:noFill/>
          <a:ln cap="flat" cmpd="sng" w="9525">
            <a:solidFill>
              <a:schemeClr val="dk2"/>
            </a:solidFill>
            <a:prstDash val="solid"/>
            <a:round/>
            <a:headEnd len="med" w="med" type="none"/>
            <a:tailEnd len="med" w="med" type="triangle"/>
          </a:ln>
        </p:spPr>
      </p:cxnSp>
      <p:sp>
        <p:nvSpPr>
          <p:cNvPr id="1086" name="Google Shape;1086;p74"/>
          <p:cNvSpPr txBox="1"/>
          <p:nvPr/>
        </p:nvSpPr>
        <p:spPr>
          <a:xfrm>
            <a:off x="3119275" y="4134550"/>
            <a:ext cx="1152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a:ea typeface="Nunito"/>
                <a:cs typeface="Nunito"/>
                <a:sym typeface="Nunito"/>
              </a:rPr>
              <a:t>n-samples</a:t>
            </a:r>
            <a:endParaRPr>
              <a:latin typeface="Nunito"/>
              <a:ea typeface="Nunito"/>
              <a:cs typeface="Nunito"/>
              <a:sym typeface="Nunito"/>
            </a:endParaRPr>
          </a:p>
        </p:txBody>
      </p:sp>
      <p:sp>
        <p:nvSpPr>
          <p:cNvPr id="1087" name="Google Shape;1087;p74"/>
          <p:cNvSpPr txBox="1"/>
          <p:nvPr/>
        </p:nvSpPr>
        <p:spPr>
          <a:xfrm>
            <a:off x="194950" y="2295463"/>
            <a:ext cx="3200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a:ea typeface="Nunito"/>
                <a:cs typeface="Nunito"/>
                <a:sym typeface="Nunito"/>
              </a:rPr>
              <a:t>Connecting features </a:t>
            </a:r>
            <a:r>
              <a:rPr lang="en">
                <a:latin typeface="Nunito"/>
                <a:ea typeface="Nunito"/>
                <a:cs typeface="Nunito"/>
                <a:sym typeface="Nunito"/>
              </a:rPr>
              <a:t>across</a:t>
            </a:r>
            <a:r>
              <a:rPr lang="en">
                <a:latin typeface="Nunito"/>
                <a:ea typeface="Nunito"/>
                <a:cs typeface="Nunito"/>
                <a:sym typeface="Nunito"/>
              </a:rPr>
              <a:t> samples</a:t>
            </a:r>
            <a:endParaRPr>
              <a:latin typeface="Nunito"/>
              <a:ea typeface="Nunito"/>
              <a:cs typeface="Nunito"/>
              <a:sym typeface="Nuni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pic>
        <p:nvPicPr>
          <p:cNvPr id="337" name="Google Shape;337;p19"/>
          <p:cNvPicPr preferRelativeResize="0"/>
          <p:nvPr/>
        </p:nvPicPr>
        <p:blipFill>
          <a:blip r:embed="rId3">
            <a:alphaModFix/>
          </a:blip>
          <a:stretch>
            <a:fillRect/>
          </a:stretch>
        </p:blipFill>
        <p:spPr>
          <a:xfrm>
            <a:off x="152400" y="152399"/>
            <a:ext cx="8873078" cy="4991101"/>
          </a:xfrm>
          <a:prstGeom prst="rect">
            <a:avLst/>
          </a:prstGeom>
          <a:noFill/>
          <a:ln>
            <a:noFill/>
          </a:ln>
        </p:spPr>
      </p:pic>
      <p:sp>
        <p:nvSpPr>
          <p:cNvPr id="338" name="Google Shape;338;p19"/>
          <p:cNvSpPr txBox="1"/>
          <p:nvPr>
            <p:ph type="title"/>
          </p:nvPr>
        </p:nvSpPr>
        <p:spPr>
          <a:xfrm>
            <a:off x="1303800" y="1413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Overview</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20"/>
          <p:cNvSpPr txBox="1"/>
          <p:nvPr>
            <p:ph type="title"/>
          </p:nvPr>
        </p:nvSpPr>
        <p:spPr>
          <a:xfrm>
            <a:off x="1303800" y="598575"/>
            <a:ext cx="3312000" cy="1590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How does it work?</a:t>
            </a:r>
            <a:endParaRPr/>
          </a:p>
        </p:txBody>
      </p:sp>
      <p:sp>
        <p:nvSpPr>
          <p:cNvPr id="344" name="Google Shape;344;p20"/>
          <p:cNvSpPr txBox="1"/>
          <p:nvPr>
            <p:ph idx="1" type="body"/>
          </p:nvPr>
        </p:nvSpPr>
        <p:spPr>
          <a:xfrm>
            <a:off x="189625" y="1705400"/>
            <a:ext cx="4065600" cy="3266700"/>
          </a:xfrm>
          <a:prstGeom prst="rect">
            <a:avLst/>
          </a:prstGeom>
        </p:spPr>
        <p:txBody>
          <a:bodyPr anchorCtr="0" anchor="t" bIns="91425" lIns="91425" spcFirstLastPara="1" rIns="91425" wrap="square" tIns="91425">
            <a:normAutofit fontScale="92500" lnSpcReduction="20000"/>
          </a:bodyPr>
          <a:lstStyle/>
          <a:p>
            <a:pPr indent="-304958" lvl="0" marL="457200" rtl="0" algn="l">
              <a:lnSpc>
                <a:spcPct val="150000"/>
              </a:lnSpc>
              <a:spcBef>
                <a:spcPts val="0"/>
              </a:spcBef>
              <a:spcAft>
                <a:spcPts val="0"/>
              </a:spcAft>
              <a:buSzPct val="100000"/>
              <a:buChar char="●"/>
            </a:pPr>
            <a:r>
              <a:rPr lang="en"/>
              <a:t>Pipeline is made by stitching different processes together. Process can be in any scripting language executed by linux platform</a:t>
            </a:r>
            <a:endParaRPr/>
          </a:p>
          <a:p>
            <a:pPr indent="0" lvl="0" marL="457200" rtl="0" algn="l">
              <a:lnSpc>
                <a:spcPct val="150000"/>
              </a:lnSpc>
              <a:spcBef>
                <a:spcPts val="1200"/>
              </a:spcBef>
              <a:spcAft>
                <a:spcPts val="0"/>
              </a:spcAft>
              <a:buNone/>
            </a:pPr>
            <a:r>
              <a:t/>
            </a:r>
            <a:endParaRPr/>
          </a:p>
          <a:p>
            <a:pPr indent="-304958" lvl="0" marL="457200" rtl="0" algn="l">
              <a:lnSpc>
                <a:spcPct val="150000"/>
              </a:lnSpc>
              <a:spcBef>
                <a:spcPts val="1200"/>
              </a:spcBef>
              <a:spcAft>
                <a:spcPts val="0"/>
              </a:spcAft>
              <a:buSzPct val="100000"/>
              <a:buChar char="●"/>
            </a:pPr>
            <a:r>
              <a:rPr lang="en"/>
              <a:t>Processes are executed independently and are isolated. The communicate via async FIFO (First-in, first-out) queues called channels.</a:t>
            </a:r>
            <a:endParaRPr/>
          </a:p>
          <a:p>
            <a:pPr indent="0" lvl="0" marL="457200" rtl="0" algn="l">
              <a:lnSpc>
                <a:spcPct val="150000"/>
              </a:lnSpc>
              <a:spcBef>
                <a:spcPts val="1200"/>
              </a:spcBef>
              <a:spcAft>
                <a:spcPts val="0"/>
              </a:spcAft>
              <a:buNone/>
            </a:pPr>
            <a:r>
              <a:t/>
            </a:r>
            <a:endParaRPr/>
          </a:p>
          <a:p>
            <a:pPr indent="-304958" lvl="0" marL="457200" rtl="0" algn="l">
              <a:lnSpc>
                <a:spcPct val="150000"/>
              </a:lnSpc>
              <a:spcBef>
                <a:spcPts val="1200"/>
              </a:spcBef>
              <a:spcAft>
                <a:spcPts val="0"/>
              </a:spcAft>
              <a:buSzPct val="100000"/>
              <a:buChar char="●"/>
            </a:pPr>
            <a:r>
              <a:rPr lang="en"/>
              <a:t>Process contain input and output declaration connected to other process using channels.</a:t>
            </a:r>
            <a:endParaRPr/>
          </a:p>
        </p:txBody>
      </p:sp>
      <p:pic>
        <p:nvPicPr>
          <p:cNvPr id="345" name="Google Shape;345;p20"/>
          <p:cNvPicPr preferRelativeResize="0"/>
          <p:nvPr/>
        </p:nvPicPr>
        <p:blipFill>
          <a:blip r:embed="rId3">
            <a:alphaModFix/>
          </a:blip>
          <a:stretch>
            <a:fillRect/>
          </a:stretch>
        </p:blipFill>
        <p:spPr>
          <a:xfrm>
            <a:off x="4655094" y="2439275"/>
            <a:ext cx="4393225" cy="8291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21"/>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Example</a:t>
            </a:r>
            <a:endParaRPr/>
          </a:p>
        </p:txBody>
      </p:sp>
      <p:sp>
        <p:nvSpPr>
          <p:cNvPr id="351" name="Google Shape;351;p21"/>
          <p:cNvSpPr txBox="1"/>
          <p:nvPr/>
        </p:nvSpPr>
        <p:spPr>
          <a:xfrm>
            <a:off x="4648200" y="-47525"/>
            <a:ext cx="3820800" cy="5356500"/>
          </a:xfrm>
          <a:prstGeom prst="rect">
            <a:avLst/>
          </a:prstGeom>
          <a:solidFill>
            <a:srgbClr val="D0E0E3"/>
          </a:solidFill>
          <a:ln cap="flat" cmpd="sng" w="952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900"/>
              <a:t>#!/usr/bin/env nextflow   </a:t>
            </a:r>
            <a:r>
              <a:rPr lang="en" sz="1200">
                <a:solidFill>
                  <a:srgbClr val="0000FF"/>
                </a:solidFill>
              </a:rPr>
              <a:t>→</a:t>
            </a:r>
            <a:r>
              <a:rPr lang="en" sz="900">
                <a:solidFill>
                  <a:srgbClr val="0000FF"/>
                </a:solidFill>
              </a:rPr>
              <a:t>  shebang </a:t>
            </a:r>
            <a:endParaRPr sz="900">
              <a:solidFill>
                <a:srgbClr val="0000FF"/>
              </a:solidFill>
            </a:endParaRPr>
          </a:p>
          <a:p>
            <a:pPr indent="0" lvl="0" marL="0" rtl="0" algn="l">
              <a:spcBef>
                <a:spcPts val="0"/>
              </a:spcBef>
              <a:spcAft>
                <a:spcPts val="0"/>
              </a:spcAft>
              <a:buNone/>
            </a:pPr>
            <a:r>
              <a:t/>
            </a:r>
            <a:endParaRPr sz="900"/>
          </a:p>
          <a:p>
            <a:pPr indent="0" lvl="0" marL="0" rtl="0" algn="l">
              <a:spcBef>
                <a:spcPts val="0"/>
              </a:spcBef>
              <a:spcAft>
                <a:spcPts val="0"/>
              </a:spcAft>
              <a:buNone/>
            </a:pPr>
            <a:r>
              <a:rPr lang="en" sz="900"/>
              <a:t>params.greeting = 'Hello world!' </a:t>
            </a:r>
            <a:r>
              <a:rPr lang="en" sz="900">
                <a:solidFill>
                  <a:srgbClr val="0000FF"/>
                </a:solidFill>
              </a:rPr>
              <a:t>→ input parameter</a:t>
            </a:r>
            <a:endParaRPr sz="900">
              <a:solidFill>
                <a:srgbClr val="0000FF"/>
              </a:solidFill>
            </a:endParaRPr>
          </a:p>
          <a:p>
            <a:pPr indent="0" lvl="0" marL="0" rtl="0" algn="l">
              <a:spcBef>
                <a:spcPts val="0"/>
              </a:spcBef>
              <a:spcAft>
                <a:spcPts val="0"/>
              </a:spcAft>
              <a:buNone/>
            </a:pPr>
            <a:r>
              <a:rPr lang="en" sz="900"/>
              <a:t>greeting_ch = Channel.of(params.greeting) </a:t>
            </a:r>
            <a:r>
              <a:rPr lang="en" sz="900">
                <a:solidFill>
                  <a:srgbClr val="0000FF"/>
                </a:solidFill>
              </a:rPr>
              <a:t>→ creating channel</a:t>
            </a:r>
            <a:endParaRPr sz="900">
              <a:solidFill>
                <a:srgbClr val="0000FF"/>
              </a:solidFill>
            </a:endParaRPr>
          </a:p>
          <a:p>
            <a:pPr indent="0" lvl="0" marL="0" rtl="0" algn="l">
              <a:spcBef>
                <a:spcPts val="0"/>
              </a:spcBef>
              <a:spcAft>
                <a:spcPts val="0"/>
              </a:spcAft>
              <a:buNone/>
            </a:pPr>
            <a:r>
              <a:t/>
            </a:r>
            <a:endParaRPr sz="900"/>
          </a:p>
          <a:p>
            <a:pPr indent="0" lvl="0" marL="0" rtl="0" algn="l">
              <a:spcBef>
                <a:spcPts val="0"/>
              </a:spcBef>
              <a:spcAft>
                <a:spcPts val="0"/>
              </a:spcAft>
              <a:buNone/>
            </a:pPr>
            <a:r>
              <a:rPr lang="en" sz="900"/>
              <a:t>process SPLITLETTERS { </a:t>
            </a:r>
            <a:r>
              <a:rPr lang="en" sz="900">
                <a:solidFill>
                  <a:srgbClr val="0000FF"/>
                </a:solidFill>
              </a:rPr>
              <a:t>→ Process 1</a:t>
            </a:r>
            <a:endParaRPr sz="900">
              <a:solidFill>
                <a:srgbClr val="0000FF"/>
              </a:solidFill>
            </a:endParaRPr>
          </a:p>
          <a:p>
            <a:pPr indent="0" lvl="0" marL="0" rtl="0" algn="l">
              <a:spcBef>
                <a:spcPts val="0"/>
              </a:spcBef>
              <a:spcAft>
                <a:spcPts val="0"/>
              </a:spcAft>
              <a:buNone/>
            </a:pPr>
            <a:r>
              <a:t/>
            </a:r>
            <a:endParaRPr sz="900"/>
          </a:p>
          <a:p>
            <a:pPr indent="0" lvl="0" marL="0" rtl="0" algn="l">
              <a:spcBef>
                <a:spcPts val="0"/>
              </a:spcBef>
              <a:spcAft>
                <a:spcPts val="0"/>
              </a:spcAft>
              <a:buNone/>
            </a:pPr>
            <a:r>
              <a:rPr lang="en" sz="900"/>
              <a:t>    cpus 4</a:t>
            </a:r>
            <a:endParaRPr sz="900"/>
          </a:p>
          <a:p>
            <a:pPr indent="0" lvl="0" marL="0" rtl="0" algn="l">
              <a:spcBef>
                <a:spcPts val="0"/>
              </a:spcBef>
              <a:spcAft>
                <a:spcPts val="0"/>
              </a:spcAft>
              <a:buNone/>
            </a:pPr>
            <a:r>
              <a:rPr lang="en" sz="900"/>
              <a:t>    label “splitting_letters” </a:t>
            </a:r>
            <a:endParaRPr sz="900"/>
          </a:p>
          <a:p>
            <a:pPr indent="0" lvl="0" marL="0" rtl="0" algn="l">
              <a:spcBef>
                <a:spcPts val="0"/>
              </a:spcBef>
              <a:spcAft>
                <a:spcPts val="0"/>
              </a:spcAft>
              <a:buNone/>
            </a:pPr>
            <a:r>
              <a:rPr lang="en" sz="900"/>
              <a:t>    </a:t>
            </a:r>
            <a:endParaRPr sz="900"/>
          </a:p>
          <a:p>
            <a:pPr indent="0" lvl="0" marL="0" rtl="0" algn="l">
              <a:spcBef>
                <a:spcPts val="0"/>
              </a:spcBef>
              <a:spcAft>
                <a:spcPts val="0"/>
              </a:spcAft>
              <a:buNone/>
            </a:pPr>
            <a:r>
              <a:rPr lang="en" sz="900"/>
              <a:t>    input: 	</a:t>
            </a:r>
            <a:r>
              <a:rPr lang="en" sz="900">
                <a:solidFill>
                  <a:srgbClr val="0000FF"/>
                </a:solidFill>
              </a:rPr>
              <a:t>→ input block</a:t>
            </a:r>
            <a:endParaRPr sz="900">
              <a:solidFill>
                <a:srgbClr val="0000FF"/>
              </a:solidFill>
            </a:endParaRPr>
          </a:p>
          <a:p>
            <a:pPr indent="0" lvl="0" marL="0" rtl="0" algn="l">
              <a:spcBef>
                <a:spcPts val="0"/>
              </a:spcBef>
              <a:spcAft>
                <a:spcPts val="0"/>
              </a:spcAft>
              <a:buNone/>
            </a:pPr>
            <a:r>
              <a:rPr lang="en" sz="900"/>
              <a:t>    val x </a:t>
            </a:r>
            <a:endParaRPr sz="900"/>
          </a:p>
          <a:p>
            <a:pPr indent="0" lvl="0" marL="0" rtl="0" algn="l">
              <a:spcBef>
                <a:spcPts val="0"/>
              </a:spcBef>
              <a:spcAft>
                <a:spcPts val="0"/>
              </a:spcAft>
              <a:buNone/>
            </a:pPr>
            <a:r>
              <a:t/>
            </a:r>
            <a:endParaRPr sz="900"/>
          </a:p>
          <a:p>
            <a:pPr indent="0" lvl="0" marL="0" rtl="0" algn="l">
              <a:spcBef>
                <a:spcPts val="0"/>
              </a:spcBef>
              <a:spcAft>
                <a:spcPts val="0"/>
              </a:spcAft>
              <a:buNone/>
            </a:pPr>
            <a:r>
              <a:rPr lang="en" sz="900"/>
              <a:t>    </a:t>
            </a:r>
            <a:r>
              <a:rPr lang="en" sz="900"/>
              <a:t>output:</a:t>
            </a:r>
            <a:r>
              <a:rPr lang="en" sz="900"/>
              <a:t>	</a:t>
            </a:r>
            <a:r>
              <a:rPr lang="en" sz="900">
                <a:solidFill>
                  <a:srgbClr val="0000FF"/>
                </a:solidFill>
              </a:rPr>
              <a:t>→ output block</a:t>
            </a:r>
            <a:endParaRPr sz="900">
              <a:solidFill>
                <a:srgbClr val="0000FF"/>
              </a:solidFill>
            </a:endParaRPr>
          </a:p>
          <a:p>
            <a:pPr indent="0" lvl="0" marL="0" rtl="0" algn="l">
              <a:spcBef>
                <a:spcPts val="0"/>
              </a:spcBef>
              <a:spcAft>
                <a:spcPts val="0"/>
              </a:spcAft>
              <a:buNone/>
            </a:pPr>
            <a:r>
              <a:rPr lang="en" sz="900"/>
              <a:t>    path 'chunk_*' </a:t>
            </a:r>
            <a:endParaRPr sz="900"/>
          </a:p>
          <a:p>
            <a:pPr indent="0" lvl="0" marL="0" rtl="0" algn="l">
              <a:spcBef>
                <a:spcPts val="0"/>
              </a:spcBef>
              <a:spcAft>
                <a:spcPts val="0"/>
              </a:spcAft>
              <a:buNone/>
            </a:pPr>
            <a:r>
              <a:t/>
            </a:r>
            <a:endParaRPr sz="900"/>
          </a:p>
          <a:p>
            <a:pPr indent="0" lvl="0" marL="0" rtl="0" algn="l">
              <a:spcBef>
                <a:spcPts val="0"/>
              </a:spcBef>
              <a:spcAft>
                <a:spcPts val="0"/>
              </a:spcAft>
              <a:buNone/>
            </a:pPr>
            <a:r>
              <a:rPr lang="en" sz="900"/>
              <a:t>    """</a:t>
            </a:r>
            <a:endParaRPr sz="900"/>
          </a:p>
          <a:p>
            <a:pPr indent="0" lvl="0" marL="0" rtl="0" algn="l">
              <a:spcBef>
                <a:spcPts val="0"/>
              </a:spcBef>
              <a:spcAft>
                <a:spcPts val="0"/>
              </a:spcAft>
              <a:buNone/>
            </a:pPr>
            <a:r>
              <a:rPr lang="en" sz="900"/>
              <a:t>    echo '$x' | split -b 6 - chunk_</a:t>
            </a:r>
            <a:endParaRPr sz="900"/>
          </a:p>
          <a:p>
            <a:pPr indent="0" lvl="0" marL="0" rtl="0" algn="l">
              <a:spcBef>
                <a:spcPts val="0"/>
              </a:spcBef>
              <a:spcAft>
                <a:spcPts val="0"/>
              </a:spcAft>
              <a:buNone/>
            </a:pPr>
            <a:r>
              <a:rPr lang="en" sz="900"/>
              <a:t>    """</a:t>
            </a:r>
            <a:endParaRPr sz="900"/>
          </a:p>
          <a:p>
            <a:pPr indent="0" lvl="0" marL="0" rtl="0" algn="l">
              <a:spcBef>
                <a:spcPts val="0"/>
              </a:spcBef>
              <a:spcAft>
                <a:spcPts val="0"/>
              </a:spcAft>
              <a:buNone/>
            </a:pPr>
            <a:r>
              <a:rPr lang="en" sz="900"/>
              <a:t>}</a:t>
            </a:r>
            <a:endParaRPr sz="900"/>
          </a:p>
          <a:p>
            <a:pPr indent="0" lvl="0" marL="0" rtl="0" algn="l">
              <a:spcBef>
                <a:spcPts val="0"/>
              </a:spcBef>
              <a:spcAft>
                <a:spcPts val="0"/>
              </a:spcAft>
              <a:buNone/>
            </a:pPr>
            <a:r>
              <a:t/>
            </a:r>
            <a:endParaRPr sz="900"/>
          </a:p>
          <a:p>
            <a:pPr indent="0" lvl="0" marL="0" rtl="0" algn="l">
              <a:spcBef>
                <a:spcPts val="0"/>
              </a:spcBef>
              <a:spcAft>
                <a:spcPts val="0"/>
              </a:spcAft>
              <a:buNone/>
            </a:pPr>
            <a:r>
              <a:rPr lang="en" sz="900"/>
              <a:t>process CONVERTTOUPPER { </a:t>
            </a:r>
            <a:r>
              <a:rPr lang="en" sz="900">
                <a:solidFill>
                  <a:srgbClr val="0000FF"/>
                </a:solidFill>
              </a:rPr>
              <a:t>→ Process 2</a:t>
            </a:r>
            <a:endParaRPr sz="900"/>
          </a:p>
          <a:p>
            <a:pPr indent="0" lvl="0" marL="0" rtl="0" algn="l">
              <a:spcBef>
                <a:spcPts val="0"/>
              </a:spcBef>
              <a:spcAft>
                <a:spcPts val="0"/>
              </a:spcAft>
              <a:buNone/>
            </a:pPr>
            <a:r>
              <a:rPr lang="en" sz="900"/>
              <a:t>    input:</a:t>
            </a:r>
            <a:endParaRPr sz="900"/>
          </a:p>
          <a:p>
            <a:pPr indent="0" lvl="0" marL="0" rtl="0" algn="l">
              <a:spcBef>
                <a:spcPts val="0"/>
              </a:spcBef>
              <a:spcAft>
                <a:spcPts val="0"/>
              </a:spcAft>
              <a:buNone/>
            </a:pPr>
            <a:r>
              <a:rPr lang="en" sz="900"/>
              <a:t>    path y</a:t>
            </a:r>
            <a:endParaRPr sz="900"/>
          </a:p>
          <a:p>
            <a:pPr indent="0" lvl="0" marL="0" rtl="0" algn="l">
              <a:spcBef>
                <a:spcPts val="0"/>
              </a:spcBef>
              <a:spcAft>
                <a:spcPts val="0"/>
              </a:spcAft>
              <a:buNone/>
            </a:pPr>
            <a:r>
              <a:t/>
            </a:r>
            <a:endParaRPr sz="900"/>
          </a:p>
          <a:p>
            <a:pPr indent="0" lvl="0" marL="0" rtl="0" algn="l">
              <a:spcBef>
                <a:spcPts val="0"/>
              </a:spcBef>
              <a:spcAft>
                <a:spcPts val="0"/>
              </a:spcAft>
              <a:buNone/>
            </a:pPr>
            <a:r>
              <a:rPr lang="en" sz="900"/>
              <a:t>    output:</a:t>
            </a:r>
            <a:endParaRPr sz="900"/>
          </a:p>
          <a:p>
            <a:pPr indent="0" lvl="0" marL="0" rtl="0" algn="l">
              <a:spcBef>
                <a:spcPts val="0"/>
              </a:spcBef>
              <a:spcAft>
                <a:spcPts val="0"/>
              </a:spcAft>
              <a:buNone/>
            </a:pPr>
            <a:r>
              <a:rPr lang="en" sz="900"/>
              <a:t>    stdout </a:t>
            </a:r>
            <a:endParaRPr sz="900"/>
          </a:p>
          <a:p>
            <a:pPr indent="0" lvl="0" marL="0" rtl="0" algn="l">
              <a:spcBef>
                <a:spcPts val="0"/>
              </a:spcBef>
              <a:spcAft>
                <a:spcPts val="0"/>
              </a:spcAft>
              <a:buNone/>
            </a:pPr>
            <a:r>
              <a:t/>
            </a:r>
            <a:endParaRPr sz="900"/>
          </a:p>
          <a:p>
            <a:pPr indent="0" lvl="0" marL="0" rtl="0" algn="l">
              <a:spcBef>
                <a:spcPts val="0"/>
              </a:spcBef>
              <a:spcAft>
                <a:spcPts val="0"/>
              </a:spcAft>
              <a:buNone/>
            </a:pPr>
            <a:r>
              <a:rPr lang="en" sz="900"/>
              <a:t>    """</a:t>
            </a:r>
            <a:endParaRPr sz="900"/>
          </a:p>
          <a:p>
            <a:pPr indent="0" lvl="0" marL="0" rtl="0" algn="l">
              <a:spcBef>
                <a:spcPts val="0"/>
              </a:spcBef>
              <a:spcAft>
                <a:spcPts val="0"/>
              </a:spcAft>
              <a:buNone/>
            </a:pPr>
            <a:r>
              <a:rPr lang="en" sz="900"/>
              <a:t>    cat $y | tr '[a-z]' '[A-Z]'</a:t>
            </a:r>
            <a:endParaRPr sz="900"/>
          </a:p>
          <a:p>
            <a:pPr indent="0" lvl="0" marL="0" rtl="0" algn="l">
              <a:spcBef>
                <a:spcPts val="0"/>
              </a:spcBef>
              <a:spcAft>
                <a:spcPts val="0"/>
              </a:spcAft>
              <a:buNone/>
            </a:pPr>
            <a:r>
              <a:rPr lang="en" sz="900"/>
              <a:t>    """</a:t>
            </a:r>
            <a:endParaRPr sz="900"/>
          </a:p>
          <a:p>
            <a:pPr indent="0" lvl="0" marL="0" rtl="0" algn="l">
              <a:spcBef>
                <a:spcPts val="0"/>
              </a:spcBef>
              <a:spcAft>
                <a:spcPts val="0"/>
              </a:spcAft>
              <a:buNone/>
            </a:pPr>
            <a:r>
              <a:rPr lang="en" sz="900"/>
              <a:t>}</a:t>
            </a:r>
            <a:endParaRPr sz="900"/>
          </a:p>
          <a:p>
            <a:pPr indent="0" lvl="0" marL="0" rtl="0" algn="l">
              <a:spcBef>
                <a:spcPts val="0"/>
              </a:spcBef>
              <a:spcAft>
                <a:spcPts val="0"/>
              </a:spcAft>
              <a:buNone/>
            </a:pPr>
            <a:r>
              <a:rPr lang="en" sz="900"/>
              <a:t>workflow { </a:t>
            </a:r>
            <a:endParaRPr sz="900"/>
          </a:p>
          <a:p>
            <a:pPr indent="0" lvl="0" marL="0" rtl="0" algn="l">
              <a:spcBef>
                <a:spcPts val="0"/>
              </a:spcBef>
              <a:spcAft>
                <a:spcPts val="0"/>
              </a:spcAft>
              <a:buNone/>
            </a:pPr>
            <a:r>
              <a:rPr lang="en" sz="900"/>
              <a:t>greet_out_ch = SPLITLETTERS(greeting_ch)</a:t>
            </a:r>
            <a:endParaRPr sz="900"/>
          </a:p>
          <a:p>
            <a:pPr indent="0" lvl="0" marL="0" rtl="0" algn="l">
              <a:spcBef>
                <a:spcPts val="0"/>
              </a:spcBef>
              <a:spcAft>
                <a:spcPts val="0"/>
              </a:spcAft>
              <a:buNone/>
            </a:pPr>
            <a:r>
              <a:rPr lang="en" sz="900"/>
              <a:t>read_ch = CONVERTTOUPPER(greet_out_ch)</a:t>
            </a:r>
            <a:endParaRPr sz="900"/>
          </a:p>
          <a:p>
            <a:pPr indent="0" lvl="0" marL="0" rtl="0" algn="l">
              <a:spcBef>
                <a:spcPts val="0"/>
              </a:spcBef>
              <a:spcAft>
                <a:spcPts val="0"/>
              </a:spcAft>
              <a:buNone/>
            </a:pPr>
            <a:r>
              <a:rPr lang="en" sz="900"/>
              <a:t>read_ch.view()</a:t>
            </a:r>
            <a:r>
              <a:rPr lang="en" sz="900"/>
              <a:t>}</a:t>
            </a:r>
            <a:endParaRPr sz="900"/>
          </a:p>
          <a:p>
            <a:pPr indent="0" lvl="0" marL="0" rtl="0" algn="l">
              <a:spcBef>
                <a:spcPts val="0"/>
              </a:spcBef>
              <a:spcAft>
                <a:spcPts val="0"/>
              </a:spcAft>
              <a:buNone/>
            </a:pPr>
            <a:r>
              <a:t/>
            </a:r>
            <a:endParaRPr sz="900"/>
          </a:p>
        </p:txBody>
      </p:sp>
      <p:sp>
        <p:nvSpPr>
          <p:cNvPr id="352" name="Google Shape;352;p21"/>
          <p:cNvSpPr/>
          <p:nvPr/>
        </p:nvSpPr>
        <p:spPr>
          <a:xfrm>
            <a:off x="6377425" y="2343150"/>
            <a:ext cx="123300" cy="338700"/>
          </a:xfrm>
          <a:prstGeom prst="rightBrace">
            <a:avLst>
              <a:gd fmla="val 50000" name="adj1"/>
              <a:gd fmla="val 50000" name="adj2"/>
            </a:avLst>
          </a:prstGeom>
          <a:no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21"/>
          <p:cNvSpPr txBox="1"/>
          <p:nvPr/>
        </p:nvSpPr>
        <p:spPr>
          <a:xfrm>
            <a:off x="6500725" y="2326200"/>
            <a:ext cx="15585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0000FF"/>
                </a:solidFill>
                <a:latin typeface="Nunito"/>
                <a:ea typeface="Nunito"/>
                <a:cs typeface="Nunito"/>
                <a:sym typeface="Nunito"/>
              </a:rPr>
              <a:t>Script section</a:t>
            </a:r>
            <a:endParaRPr sz="1000">
              <a:solidFill>
                <a:srgbClr val="0000FF"/>
              </a:solidFill>
              <a:latin typeface="Nunito"/>
              <a:ea typeface="Nunito"/>
              <a:cs typeface="Nunito"/>
              <a:sym typeface="Nunito"/>
            </a:endParaRPr>
          </a:p>
        </p:txBody>
      </p:sp>
      <p:sp>
        <p:nvSpPr>
          <p:cNvPr id="354" name="Google Shape;354;p21"/>
          <p:cNvSpPr txBox="1"/>
          <p:nvPr/>
        </p:nvSpPr>
        <p:spPr>
          <a:xfrm>
            <a:off x="730750" y="1973025"/>
            <a:ext cx="2766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a:ea typeface="Nunito"/>
                <a:cs typeface="Nunito"/>
                <a:sym typeface="Nunito"/>
              </a:rPr>
              <a:t>Currently Nextflow run in DSL2</a:t>
            </a:r>
            <a:endParaRPr>
              <a:latin typeface="Nunito"/>
              <a:ea typeface="Nunito"/>
              <a:cs typeface="Nunito"/>
              <a:sym typeface="Nunito"/>
            </a:endParaRPr>
          </a:p>
        </p:txBody>
      </p:sp>
      <p:sp>
        <p:nvSpPr>
          <p:cNvPr id="355" name="Google Shape;355;p21"/>
          <p:cNvSpPr/>
          <p:nvPr/>
        </p:nvSpPr>
        <p:spPr>
          <a:xfrm>
            <a:off x="5944900" y="1094500"/>
            <a:ext cx="123300" cy="311400"/>
          </a:xfrm>
          <a:prstGeom prst="rightBrace">
            <a:avLst>
              <a:gd fmla="val 50000" name="adj1"/>
              <a:gd fmla="val 50000" name="adj2"/>
            </a:avLst>
          </a:prstGeom>
          <a:no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21"/>
          <p:cNvSpPr txBox="1"/>
          <p:nvPr/>
        </p:nvSpPr>
        <p:spPr>
          <a:xfrm>
            <a:off x="6068200" y="1080850"/>
            <a:ext cx="15585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0000FF"/>
                </a:solidFill>
                <a:latin typeface="Nunito"/>
                <a:ea typeface="Nunito"/>
                <a:cs typeface="Nunito"/>
                <a:sym typeface="Nunito"/>
              </a:rPr>
              <a:t>Directives</a:t>
            </a:r>
            <a:endParaRPr sz="1000">
              <a:solidFill>
                <a:srgbClr val="0000FF"/>
              </a:solidFill>
              <a:latin typeface="Nunito"/>
              <a:ea typeface="Nunito"/>
              <a:cs typeface="Nunito"/>
              <a:sym typeface="Nunito"/>
            </a:endParaRPr>
          </a:p>
        </p:txBody>
      </p:sp>
      <p:pic>
        <p:nvPicPr>
          <p:cNvPr id="357" name="Google Shape;357;p21"/>
          <p:cNvPicPr preferRelativeResize="0"/>
          <p:nvPr/>
        </p:nvPicPr>
        <p:blipFill>
          <a:blip r:embed="rId3">
            <a:alphaModFix/>
          </a:blip>
          <a:stretch>
            <a:fillRect/>
          </a:stretch>
        </p:blipFill>
        <p:spPr>
          <a:xfrm>
            <a:off x="163162" y="2495550"/>
            <a:ext cx="3901775" cy="2096000"/>
          </a:xfrm>
          <a:prstGeom prst="rect">
            <a:avLst/>
          </a:prstGeom>
          <a:noFill/>
          <a:ln>
            <a:noFill/>
          </a:ln>
        </p:spPr>
      </p:pic>
      <p:sp>
        <p:nvSpPr>
          <p:cNvPr id="358" name="Google Shape;358;p21"/>
          <p:cNvSpPr txBox="1"/>
          <p:nvPr/>
        </p:nvSpPr>
        <p:spPr>
          <a:xfrm>
            <a:off x="7322750" y="4502825"/>
            <a:ext cx="9087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rgbClr val="0000FF"/>
                </a:solidFill>
                <a:latin typeface="Nunito"/>
                <a:ea typeface="Nunito"/>
                <a:cs typeface="Nunito"/>
                <a:sym typeface="Nunito"/>
              </a:rPr>
              <a:t>Define workflow</a:t>
            </a:r>
            <a:endParaRPr sz="1000">
              <a:solidFill>
                <a:srgbClr val="0000FF"/>
              </a:solidFill>
              <a:latin typeface="Nunito"/>
              <a:ea typeface="Nunito"/>
              <a:cs typeface="Nunito"/>
              <a:sym typeface="Nunito"/>
            </a:endParaRPr>
          </a:p>
        </p:txBody>
      </p:sp>
      <p:sp>
        <p:nvSpPr>
          <p:cNvPr id="359" name="Google Shape;359;p21"/>
          <p:cNvSpPr/>
          <p:nvPr/>
        </p:nvSpPr>
        <p:spPr>
          <a:xfrm>
            <a:off x="7217000" y="4454525"/>
            <a:ext cx="220200" cy="589200"/>
          </a:xfrm>
          <a:prstGeom prst="rightBrace">
            <a:avLst>
              <a:gd fmla="val 50000" name="adj1"/>
              <a:gd fmla="val 50000" name="adj2"/>
            </a:avLst>
          </a:prstGeom>
          <a:no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